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handoutMasterIdLst>
    <p:handoutMasterId r:id="rId15"/>
  </p:handoutMasterIdLst>
  <p:sldIdLst>
    <p:sldId id="260" r:id="rId2"/>
    <p:sldId id="279" r:id="rId3"/>
    <p:sldId id="273" r:id="rId4"/>
    <p:sldId id="259" r:id="rId5"/>
    <p:sldId id="269" r:id="rId6"/>
    <p:sldId id="274" r:id="rId7"/>
    <p:sldId id="275" r:id="rId8"/>
    <p:sldId id="272" r:id="rId9"/>
    <p:sldId id="276" r:id="rId10"/>
    <p:sldId id="277" r:id="rId11"/>
    <p:sldId id="278" r:id="rId12"/>
    <p:sldId id="280" r:id="rId13"/>
  </p:sldIdLst>
  <p:sldSz cx="10080625" cy="7559675"/>
  <p:notesSz cx="7559675" cy="10691813"/>
  <p:defaultTextStyle>
    <a:defPPr>
      <a:defRPr lang="en-GB"/>
    </a:defPPr>
    <a:lvl1pPr algn="l" defTabSz="449263" rtl="0" fontAlgn="base" hangingPunct="0">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Arial Unicode MS" charset="0"/>
      </a:defRPr>
    </a:lvl1pPr>
    <a:lvl2pPr marL="742950" indent="-285750" algn="l" defTabSz="449263" rtl="0" fontAlgn="base" hangingPunct="0">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Arial Unicode MS" charset="0"/>
      </a:defRPr>
    </a:lvl2pPr>
    <a:lvl3pPr marL="1143000" indent="-228600" algn="l" defTabSz="449263" rtl="0" fontAlgn="base" hangingPunct="0">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Arial Unicode MS" charset="0"/>
      </a:defRPr>
    </a:lvl3pPr>
    <a:lvl4pPr marL="1600200" indent="-228600" algn="l" defTabSz="449263" rtl="0" fontAlgn="base" hangingPunct="0">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Arial Unicode MS" charset="0"/>
      </a:defRPr>
    </a:lvl4pPr>
    <a:lvl5pPr marL="2057400" indent="-228600" algn="l" defTabSz="449263" rtl="0" fontAlgn="base" hangingPunct="0">
      <a:spcBef>
        <a:spcPct val="0"/>
      </a:spcBef>
      <a:spcAft>
        <a:spcPct val="0"/>
      </a:spcAft>
      <a:buClr>
        <a:srgbClr val="000000"/>
      </a:buClr>
      <a:buSzPct val="100000"/>
      <a:buFont typeface="Times New Roman" charset="0"/>
      <a:defRPr kern="1200">
        <a:solidFill>
          <a:schemeClr val="tx1"/>
        </a:solidFill>
        <a:latin typeface="Arial" charset="0"/>
        <a:ea typeface="ＭＳ Ｐゴシック" charset="0"/>
        <a:cs typeface="Arial Unicode MS" charset="0"/>
      </a:defRPr>
    </a:lvl5pPr>
    <a:lvl6pPr marL="2286000" algn="l" defTabSz="457200" rtl="0" eaLnBrk="1" latinLnBrk="0" hangingPunct="1">
      <a:defRPr kern="1200">
        <a:solidFill>
          <a:schemeClr val="tx1"/>
        </a:solidFill>
        <a:latin typeface="Arial" charset="0"/>
        <a:ea typeface="ＭＳ Ｐゴシック" charset="0"/>
        <a:cs typeface="Arial Unicode MS" charset="0"/>
      </a:defRPr>
    </a:lvl6pPr>
    <a:lvl7pPr marL="2743200" algn="l" defTabSz="457200" rtl="0" eaLnBrk="1" latinLnBrk="0" hangingPunct="1">
      <a:defRPr kern="1200">
        <a:solidFill>
          <a:schemeClr val="tx1"/>
        </a:solidFill>
        <a:latin typeface="Arial" charset="0"/>
        <a:ea typeface="ＭＳ Ｐゴシック" charset="0"/>
        <a:cs typeface="Arial Unicode MS" charset="0"/>
      </a:defRPr>
    </a:lvl7pPr>
    <a:lvl8pPr marL="3200400" algn="l" defTabSz="457200" rtl="0" eaLnBrk="1" latinLnBrk="0" hangingPunct="1">
      <a:defRPr kern="1200">
        <a:solidFill>
          <a:schemeClr val="tx1"/>
        </a:solidFill>
        <a:latin typeface="Arial" charset="0"/>
        <a:ea typeface="ＭＳ Ｐゴシック" charset="0"/>
        <a:cs typeface="Arial Unicode MS" charset="0"/>
      </a:defRPr>
    </a:lvl8pPr>
    <a:lvl9pPr marL="3657600" algn="l" defTabSz="457200" rtl="0" eaLnBrk="1" latinLnBrk="0" hangingPunct="1">
      <a:defRPr kern="1200">
        <a:solidFill>
          <a:schemeClr val="tx1"/>
        </a:solidFill>
        <a:latin typeface="Arial" charset="0"/>
        <a:ea typeface="ＭＳ Ｐゴシック" charset="0"/>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EC02F"/>
    <a:srgbClr val="0058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84" autoAdjust="0"/>
  </p:normalViewPr>
  <p:slideViewPr>
    <p:cSldViewPr>
      <p:cViewPr varScale="1">
        <p:scale>
          <a:sx n="137" d="100"/>
          <a:sy n="137" d="100"/>
        </p:scale>
        <p:origin x="2082" y="120"/>
      </p:cViewPr>
      <p:guideLst>
        <p:guide orient="horz" pos="2160"/>
        <p:guide pos="2880"/>
      </p:guideLst>
    </p:cSldViewPr>
  </p:slideViewPr>
  <p:outlineViewPr>
    <p:cViewPr varScale="1">
      <p:scale>
        <a:sx n="170" d="200"/>
        <a:sy n="170" d="200"/>
      </p:scale>
      <p:origin x="0" y="237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Secca KjG" panose="020B0503030003020504" pitchFamily="34" charset="0"/>
                <a:ea typeface="+mn-ea"/>
                <a:cs typeface="+mn-cs"/>
              </a:defRPr>
            </a:pPr>
            <a:r>
              <a:rPr lang="de-DE"/>
              <a:t>Die Mitgliederkette</a:t>
            </a:r>
          </a:p>
        </c:rich>
      </c:tx>
      <c:overlay val="0"/>
      <c:spPr>
        <a:noFill/>
        <a:ln>
          <a:noFill/>
        </a:ln>
        <a:effectLst/>
      </c:spPr>
      <c:txPr>
        <a:bodyPr rot="0" spcFirstLastPara="1" vertOverflow="ellipsis" vert="horz" wrap="square" anchor="ctr" anchorCtr="1"/>
        <a:lstStyle/>
        <a:p>
          <a:pPr>
            <a:defRPr sz="2128" b="1" i="0" u="none" strike="noStrike" kern="1200" cap="all" spc="120" normalizeH="0" baseline="0">
              <a:solidFill>
                <a:schemeClr val="tx1">
                  <a:lumMod val="65000"/>
                  <a:lumOff val="35000"/>
                </a:schemeClr>
              </a:solidFill>
              <a:latin typeface="Secca KjG" panose="020B0503030003020504" pitchFamily="34" charset="0"/>
              <a:ea typeface="+mn-ea"/>
              <a:cs typeface="+mn-cs"/>
            </a:defRPr>
          </a:pPr>
          <a:endParaRPr lang="de-DE"/>
        </a:p>
      </c:txPr>
    </c:title>
    <c:autoTitleDeleted val="0"/>
    <c:plotArea>
      <c:layout/>
      <c:lineChart>
        <c:grouping val="standard"/>
        <c:varyColors val="0"/>
        <c:ser>
          <c:idx val="0"/>
          <c:order val="0"/>
          <c:tx>
            <c:strRef>
              <c:f>Tabelle1!$B$1</c:f>
              <c:strCache>
                <c:ptCount val="1"/>
                <c:pt idx="0">
                  <c:v>Mitgliederaktivität</c:v>
                </c:pt>
              </c:strCache>
            </c:strRef>
          </c:tx>
          <c:spPr>
            <a:ln w="22225" cap="rnd">
              <a:solidFill>
                <a:schemeClr val="accent5">
                  <a:tint val="77000"/>
                </a:schemeClr>
              </a:solidFill>
              <a:round/>
            </a:ln>
            <a:effectLst/>
          </c:spPr>
          <c:marker>
            <c:symbol val="diamond"/>
            <c:size val="6"/>
            <c:spPr>
              <a:solidFill>
                <a:schemeClr val="accent5">
                  <a:tint val="77000"/>
                </a:schemeClr>
              </a:solidFill>
              <a:ln w="9525">
                <a:solidFill>
                  <a:schemeClr val="accent5">
                    <a:tint val="77000"/>
                  </a:schemeClr>
                </a:solidFill>
                <a:round/>
              </a:ln>
              <a:effectLst/>
            </c:spPr>
          </c:marker>
          <c:cat>
            <c:strRef>
              <c:f>Tabelle1!$A$2:$A$5</c:f>
              <c:strCache>
                <c:ptCount val="4"/>
                <c:pt idx="0">
                  <c:v>Gewinnung</c:v>
                </c:pt>
                <c:pt idx="1">
                  <c:v>Zufriedenheit</c:v>
                </c:pt>
                <c:pt idx="2">
                  <c:v>Bindung</c:v>
                </c:pt>
                <c:pt idx="3">
                  <c:v>Austritt</c:v>
                </c:pt>
              </c:strCache>
            </c:strRef>
          </c:cat>
          <c:val>
            <c:numRef>
              <c:f>Tabelle1!$B$2:$B$5</c:f>
              <c:numCache>
                <c:formatCode>General</c:formatCode>
                <c:ptCount val="4"/>
                <c:pt idx="0">
                  <c:v>1</c:v>
                </c:pt>
                <c:pt idx="1">
                  <c:v>5</c:v>
                </c:pt>
                <c:pt idx="2">
                  <c:v>7</c:v>
                </c:pt>
                <c:pt idx="3">
                  <c:v>0</c:v>
                </c:pt>
              </c:numCache>
            </c:numRef>
          </c:val>
          <c:smooth val="0"/>
          <c:extLst>
            <c:ext xmlns:c16="http://schemas.microsoft.com/office/drawing/2014/chart" uri="{C3380CC4-5D6E-409C-BE32-E72D297353CC}">
              <c16:uniqueId val="{00000000-B1A9-41B1-AD24-B475994D8390}"/>
            </c:ext>
          </c:extLst>
        </c:ser>
        <c:ser>
          <c:idx val="1"/>
          <c:order val="1"/>
          <c:tx>
            <c:strRef>
              <c:f>Tabelle1!$C$1</c:f>
              <c:strCache>
                <c:ptCount val="1"/>
                <c:pt idx="0">
                  <c:v>Ziel: langfristige Mitgliederaktivität</c:v>
                </c:pt>
              </c:strCache>
            </c:strRef>
          </c:tx>
          <c:spPr>
            <a:ln w="22225" cap="rnd">
              <a:solidFill>
                <a:schemeClr val="accent5">
                  <a:shade val="76000"/>
                </a:schemeClr>
              </a:solidFill>
              <a:round/>
            </a:ln>
            <a:effectLst/>
          </c:spPr>
          <c:marker>
            <c:symbol val="square"/>
            <c:size val="6"/>
            <c:spPr>
              <a:solidFill>
                <a:schemeClr val="accent5">
                  <a:shade val="76000"/>
                </a:schemeClr>
              </a:solidFill>
              <a:ln w="9525">
                <a:solidFill>
                  <a:schemeClr val="accent5">
                    <a:shade val="76000"/>
                  </a:schemeClr>
                </a:solidFill>
                <a:round/>
              </a:ln>
              <a:effectLst/>
            </c:spPr>
          </c:marker>
          <c:cat>
            <c:strRef>
              <c:f>Tabelle1!$A$2:$A$5</c:f>
              <c:strCache>
                <c:ptCount val="4"/>
                <c:pt idx="0">
                  <c:v>Gewinnung</c:v>
                </c:pt>
                <c:pt idx="1">
                  <c:v>Zufriedenheit</c:v>
                </c:pt>
                <c:pt idx="2">
                  <c:v>Bindung</c:v>
                </c:pt>
                <c:pt idx="3">
                  <c:v>Austritt</c:v>
                </c:pt>
              </c:strCache>
            </c:strRef>
          </c:cat>
          <c:val>
            <c:numRef>
              <c:f>Tabelle1!$C$2:$C$5</c:f>
              <c:numCache>
                <c:formatCode>General</c:formatCode>
                <c:ptCount val="4"/>
                <c:pt idx="0">
                  <c:v>1</c:v>
                </c:pt>
                <c:pt idx="1">
                  <c:v>5</c:v>
                </c:pt>
                <c:pt idx="2">
                  <c:v>8</c:v>
                </c:pt>
                <c:pt idx="3">
                  <c:v>5</c:v>
                </c:pt>
              </c:numCache>
            </c:numRef>
          </c:val>
          <c:smooth val="0"/>
          <c:extLst>
            <c:ext xmlns:c16="http://schemas.microsoft.com/office/drawing/2014/chart" uri="{C3380CC4-5D6E-409C-BE32-E72D297353CC}">
              <c16:uniqueId val="{00000001-B1A9-41B1-AD24-B475994D8390}"/>
            </c:ext>
          </c:extLst>
        </c:ser>
        <c:dLbls>
          <c:showLegendKey val="0"/>
          <c:showVal val="0"/>
          <c:showCatName val="0"/>
          <c:showSerName val="0"/>
          <c:showPercent val="0"/>
          <c:showBubbleSize val="0"/>
        </c:dLbls>
        <c:marker val="1"/>
        <c:smooth val="0"/>
        <c:axId val="568797472"/>
        <c:axId val="568800752"/>
      </c:lineChart>
      <c:catAx>
        <c:axId val="56879747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Secca KjG" panose="020B0503030003020504" pitchFamily="34" charset="0"/>
                    <a:ea typeface="+mn-ea"/>
                    <a:cs typeface="+mn-cs"/>
                  </a:defRPr>
                </a:pPr>
                <a:r>
                  <a:rPr lang="de-DE"/>
                  <a:t>Teil der Mitgliederkette</a:t>
                </a:r>
              </a:p>
            </c:rich>
          </c:tx>
          <c:overlay val="0"/>
          <c:spPr>
            <a:noFill/>
            <a:ln>
              <a:noFill/>
            </a:ln>
            <a:effectLst/>
          </c:spPr>
          <c:txPr>
            <a:bodyPr rot="0" spcFirstLastPara="1" vertOverflow="ellipsis" vert="horz" wrap="square" anchor="ctr" anchorCtr="1"/>
            <a:lstStyle/>
            <a:p>
              <a:pPr>
                <a:defRPr sz="1197" b="0" i="0" u="none" strike="noStrike" kern="1200" cap="all" baseline="0">
                  <a:solidFill>
                    <a:schemeClr val="tx1">
                      <a:lumMod val="65000"/>
                      <a:lumOff val="35000"/>
                    </a:schemeClr>
                  </a:solidFill>
                  <a:latin typeface="Secca KjG" panose="020B0503030003020504" pitchFamily="34" charset="0"/>
                  <a:ea typeface="+mn-ea"/>
                  <a:cs typeface="+mn-cs"/>
                </a:defRPr>
              </a:pPr>
              <a:endParaRPr lang="de-D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Secca KjG" panose="020B0503030003020504" pitchFamily="34" charset="0"/>
                <a:ea typeface="+mn-ea"/>
                <a:cs typeface="+mn-cs"/>
              </a:defRPr>
            </a:pPr>
            <a:endParaRPr lang="de-DE"/>
          </a:p>
        </c:txPr>
        <c:crossAx val="568800752"/>
        <c:crosses val="autoZero"/>
        <c:auto val="1"/>
        <c:lblAlgn val="ctr"/>
        <c:lblOffset val="100"/>
        <c:noMultiLvlLbl val="0"/>
      </c:catAx>
      <c:valAx>
        <c:axId val="568800752"/>
        <c:scaling>
          <c:orientation val="minMax"/>
        </c:scaling>
        <c:delete val="1"/>
        <c:axPos val="l"/>
        <c:title>
          <c:tx>
            <c:rich>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Secca KjG" panose="020B0503030003020504" pitchFamily="34" charset="0"/>
                    <a:ea typeface="+mn-ea"/>
                    <a:cs typeface="+mn-cs"/>
                  </a:defRPr>
                </a:pPr>
                <a:r>
                  <a:rPr lang="de-DE"/>
                  <a:t>Mitgliederaktivität</a:t>
                </a:r>
              </a:p>
            </c:rich>
          </c:tx>
          <c:overlay val="0"/>
          <c:spPr>
            <a:noFill/>
            <a:ln>
              <a:noFill/>
            </a:ln>
            <a:effectLst/>
          </c:spPr>
          <c:txPr>
            <a:bodyPr rot="-5400000" spcFirstLastPara="1" vertOverflow="ellipsis" vert="horz" wrap="square" anchor="ctr" anchorCtr="1"/>
            <a:lstStyle/>
            <a:p>
              <a:pPr>
                <a:defRPr sz="1197" b="0" i="0" u="none" strike="noStrike" kern="1200" cap="all" baseline="0">
                  <a:solidFill>
                    <a:schemeClr val="tx1">
                      <a:lumMod val="65000"/>
                      <a:lumOff val="35000"/>
                    </a:schemeClr>
                  </a:solidFill>
                  <a:latin typeface="Secca KjG" panose="020B0503030003020504" pitchFamily="34" charset="0"/>
                  <a:ea typeface="+mn-ea"/>
                  <a:cs typeface="+mn-cs"/>
                </a:defRPr>
              </a:pPr>
              <a:endParaRPr lang="de-DE"/>
            </a:p>
          </c:txPr>
        </c:title>
        <c:numFmt formatCode="General" sourceLinked="1"/>
        <c:majorTickMark val="none"/>
        <c:minorTickMark val="none"/>
        <c:tickLblPos val="nextTo"/>
        <c:crossAx val="568797472"/>
        <c:crosses val="autoZero"/>
        <c:crossBetween val="between"/>
      </c:valAx>
      <c:spPr>
        <a:noFill/>
        <a:ln>
          <a:noFill/>
        </a:ln>
        <a:effectLst/>
      </c:spPr>
    </c:plotArea>
    <c:legend>
      <c:legendPos val="t"/>
      <c:layout>
        <c:manualLayout>
          <c:xMode val="edge"/>
          <c:yMode val="edge"/>
          <c:x val="2.5034616006516727E-2"/>
          <c:y val="0.11062763859571159"/>
          <c:w val="0.86623570140631712"/>
          <c:h val="6.651500527719142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Secca KjG" panose="020B0503030003020504" pitchFamily="34" charset="0"/>
              <a:ea typeface="+mn-ea"/>
              <a:cs typeface="+mn-cs"/>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ecca KjG" panose="020B0503030003020504" pitchFamily="34"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197"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a:defRPr sz="1200"/>
            </a:lvl1pPr>
          </a:lstStyle>
          <a:p>
            <a:fld id="{7375E9E6-89A2-4646-8F85-14E0D71A6BEB}" type="datetimeFigureOut">
              <a:rPr lang="de-DE" smtClean="0"/>
              <a:t>11.02.2022</a:t>
            </a:fld>
            <a:endParaRPr lang="de-DE"/>
          </a:p>
        </p:txBody>
      </p:sp>
      <p:sp>
        <p:nvSpPr>
          <p:cNvPr id="4" name="Fußzeilenplatzhalter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a:defRPr sz="1200"/>
            </a:lvl1pPr>
          </a:lstStyle>
          <a:p>
            <a:fld id="{CB282467-49A4-D748-8590-B4C5A8C245DF}" type="slidenum">
              <a:rPr lang="de-DE" smtClean="0"/>
              <a:t>‹Nr.›</a:t>
            </a:fld>
            <a:endParaRPr lang="de-DE"/>
          </a:p>
        </p:txBody>
      </p:sp>
    </p:spTree>
    <p:extLst>
      <p:ext uri="{BB962C8B-B14F-4D97-AF65-F5344CB8AC3E}">
        <p14:creationId xmlns:p14="http://schemas.microsoft.com/office/powerpoint/2010/main" val="27842505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endParaRPr lang="de-DE"/>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charset="0"/>
              </a:defRPr>
            </a:lvl1pPr>
          </a:lstStyle>
          <a:p>
            <a:endParaRPr lang="de-DE"/>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charset="0"/>
              </a:defRPr>
            </a:lvl1pPr>
          </a:lstStyle>
          <a:p>
            <a:endParaRPr lang="de-DE"/>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tabLst>
                <a:tab pos="723900" algn="l"/>
                <a:tab pos="1447800" algn="l"/>
                <a:tab pos="2171700" algn="l"/>
                <a:tab pos="2895600" algn="l"/>
              </a:tabLst>
              <a:defRPr sz="1400">
                <a:solidFill>
                  <a:srgbClr val="000000"/>
                </a:solidFill>
                <a:latin typeface="Times New Roman" charset="0"/>
              </a:defRPr>
            </a:lvl1pPr>
          </a:lstStyle>
          <a:p>
            <a:endParaRPr lang="de-DE"/>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bodyPr>
          <a:lstStyle>
            <a:lvl1pPr algn="r">
              <a:tabLst>
                <a:tab pos="723900" algn="l"/>
                <a:tab pos="1447800" algn="l"/>
                <a:tab pos="2171700" algn="l"/>
                <a:tab pos="2895600" algn="l"/>
              </a:tabLst>
              <a:defRPr sz="1400">
                <a:solidFill>
                  <a:srgbClr val="000000"/>
                </a:solidFill>
                <a:latin typeface="Times New Roman" charset="0"/>
              </a:defRPr>
            </a:lvl1pPr>
          </a:lstStyle>
          <a:p>
            <a:fld id="{EE7C78AD-4A13-3C46-A39B-94A0F55345DC}" type="slidenum">
              <a:rPr lang="de-DE"/>
              <a:pPr/>
              <a:t>‹Nr.›</a:t>
            </a:fld>
            <a:endParaRPr lang="de-DE"/>
          </a:p>
        </p:txBody>
      </p:sp>
    </p:spTree>
    <p:extLst>
      <p:ext uri="{BB962C8B-B14F-4D97-AF65-F5344CB8AC3E}">
        <p14:creationId xmlns:p14="http://schemas.microsoft.com/office/powerpoint/2010/main" val="368567659"/>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0000" y="4857750"/>
            <a:ext cx="8567738" cy="1501775"/>
          </a:xfrm>
          <a:prstGeom prst="rect">
            <a:avLst/>
          </a:prstGeom>
        </p:spPr>
        <p:txBody>
          <a:bodyPr/>
          <a:lstStyle>
            <a:lvl1pPr algn="l">
              <a:defRPr sz="4000" b="0" i="0" cap="none">
                <a:solidFill>
                  <a:schemeClr val="tx1"/>
                </a:solidFill>
              </a:defRPr>
            </a:lvl1pPr>
          </a:lstStyle>
          <a:p>
            <a:r>
              <a:rPr lang="de-DE"/>
              <a:t>Mastertitelformat bearbeiten</a:t>
            </a:r>
            <a:endParaRPr lang="de-DE" dirty="0"/>
          </a:p>
        </p:txBody>
      </p:sp>
      <p:sp>
        <p:nvSpPr>
          <p:cNvPr id="3" name="Textplatzhalter 2"/>
          <p:cNvSpPr>
            <a:spLocks noGrp="1"/>
          </p:cNvSpPr>
          <p:nvPr>
            <p:ph type="body" idx="1"/>
          </p:nvPr>
        </p:nvSpPr>
        <p:spPr>
          <a:xfrm>
            <a:off x="540000" y="3203575"/>
            <a:ext cx="8567738" cy="1654175"/>
          </a:xfrm>
          <a:prstGeom prst="rect">
            <a:avLst/>
          </a:prstGeom>
        </p:spPr>
        <p:txBody>
          <a:bodyPr anchor="b"/>
          <a:lstStyle>
            <a:lvl1pPr marL="0" indent="0">
              <a:buNone/>
              <a:defRPr sz="2000">
                <a:solidFill>
                  <a:schemeClr val="bg2"/>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Mastertextformat bearbeiten</a:t>
            </a:r>
          </a:p>
        </p:txBody>
      </p:sp>
      <p:sp>
        <p:nvSpPr>
          <p:cNvPr id="10" name="Rectangle 4"/>
          <p:cNvSpPr>
            <a:spLocks noGrp="1" noChangeArrowheads="1"/>
          </p:cNvSpPr>
          <p:nvPr>
            <p:ph type="ftr" idx="3"/>
          </p:nvPr>
        </p:nvSpPr>
        <p:spPr bwMode="auto">
          <a:xfrm>
            <a:off x="6624488" y="6948189"/>
            <a:ext cx="1908100"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 pos="2171700" algn="l"/>
              </a:tabLst>
              <a:defRPr sz="1200">
                <a:solidFill>
                  <a:schemeClr val="tx1"/>
                </a:solidFill>
                <a:latin typeface="Secca Std Light" charset="0"/>
              </a:defRPr>
            </a:lvl1pPr>
          </a:lstStyle>
          <a:p>
            <a:endParaRPr lang="de-DE" dirty="0"/>
          </a:p>
        </p:txBody>
      </p:sp>
      <p:sp>
        <p:nvSpPr>
          <p:cNvPr id="11" name="Rectangle 3"/>
          <p:cNvSpPr>
            <a:spLocks noGrp="1" noChangeArrowheads="1"/>
          </p:cNvSpPr>
          <p:nvPr>
            <p:ph type="dt" idx="2"/>
          </p:nvPr>
        </p:nvSpPr>
        <p:spPr bwMode="auto">
          <a:xfrm>
            <a:off x="7992640" y="6948189"/>
            <a:ext cx="1509713"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Lst>
              <a:defRPr sz="1200">
                <a:solidFill>
                  <a:schemeClr val="tx1"/>
                </a:solidFill>
                <a:latin typeface="Secca Std Light" charset="0"/>
              </a:defRPr>
            </a:lvl1pPr>
          </a:lstStyle>
          <a:p>
            <a:fld id="{8BFD7D87-E588-4526-A2F4-122116B585D7}" type="datetime1">
              <a:rPr lang="de-DE" smtClean="0"/>
              <a:t>11.02.2022</a:t>
            </a:fld>
            <a:endParaRPr lang="de-DE" dirty="0"/>
          </a:p>
        </p:txBody>
      </p:sp>
      <p:sp>
        <p:nvSpPr>
          <p:cNvPr id="12" name="Rectangle 5"/>
          <p:cNvSpPr>
            <a:spLocks noGrp="1" noChangeArrowheads="1"/>
          </p:cNvSpPr>
          <p:nvPr>
            <p:ph type="sldNum" idx="4"/>
          </p:nvPr>
        </p:nvSpPr>
        <p:spPr bwMode="auto">
          <a:xfrm>
            <a:off x="7851328" y="6948189"/>
            <a:ext cx="1941512"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Lst>
              <a:defRPr sz="1200">
                <a:solidFill>
                  <a:schemeClr val="tx1"/>
                </a:solidFill>
                <a:latin typeface="Secca Std Light" charset="0"/>
              </a:defRPr>
            </a:lvl1pPr>
          </a:lstStyle>
          <a:p>
            <a:r>
              <a:rPr lang="de-DE"/>
              <a:t>Seite </a:t>
            </a:r>
            <a:fld id="{4FE4B295-0834-6D49-AF15-B9AA369363D6}" type="slidenum">
              <a:rPr lang="de-DE" smtClean="0"/>
              <a:pPr/>
              <a:t>‹Nr.›</a:t>
            </a:fld>
            <a:endParaRPr lang="de-DE" dirty="0"/>
          </a:p>
        </p:txBody>
      </p:sp>
    </p:spTree>
    <p:extLst>
      <p:ext uri="{BB962C8B-B14F-4D97-AF65-F5344CB8AC3E}">
        <p14:creationId xmlns:p14="http://schemas.microsoft.com/office/powerpoint/2010/main" val="16928290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40000" y="596900"/>
            <a:ext cx="6948584" cy="1382737"/>
          </a:xfrm>
          <a:prstGeom prst="rect">
            <a:avLst/>
          </a:prstGeom>
        </p:spPr>
        <p:txBody>
          <a:bodyPr/>
          <a:lstStyle>
            <a:lvl1pPr>
              <a:defRPr>
                <a:solidFill>
                  <a:schemeClr val="bg2"/>
                </a:solidFill>
              </a:defRPr>
            </a:lvl1pPr>
          </a:lstStyle>
          <a:p>
            <a:r>
              <a:rPr lang="de-DE"/>
              <a:t>Mastertitelformat bearbeiten</a:t>
            </a:r>
            <a:endParaRPr lang="de-DE" dirty="0"/>
          </a:p>
        </p:txBody>
      </p:sp>
      <p:sp>
        <p:nvSpPr>
          <p:cNvPr id="3" name="Inhaltsplatzhalter 2"/>
          <p:cNvSpPr>
            <a:spLocks noGrp="1"/>
          </p:cNvSpPr>
          <p:nvPr>
            <p:ph idx="1"/>
          </p:nvPr>
        </p:nvSpPr>
        <p:spPr>
          <a:xfrm>
            <a:off x="503808" y="2267670"/>
            <a:ext cx="6984776" cy="381642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7" name="Rectangle 4"/>
          <p:cNvSpPr>
            <a:spLocks noGrp="1" noChangeArrowheads="1"/>
          </p:cNvSpPr>
          <p:nvPr>
            <p:ph type="ftr" idx="3"/>
          </p:nvPr>
        </p:nvSpPr>
        <p:spPr bwMode="auto">
          <a:xfrm>
            <a:off x="6624488" y="6948189"/>
            <a:ext cx="1908100"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 pos="2171700" algn="l"/>
              </a:tabLst>
              <a:defRPr sz="1200">
                <a:solidFill>
                  <a:schemeClr val="tx1"/>
                </a:solidFill>
                <a:latin typeface="Secca Std Light" charset="0"/>
              </a:defRPr>
            </a:lvl1pPr>
          </a:lstStyle>
          <a:p>
            <a:endParaRPr lang="de-DE" dirty="0"/>
          </a:p>
        </p:txBody>
      </p:sp>
      <p:sp>
        <p:nvSpPr>
          <p:cNvPr id="8" name="Rectangle 3"/>
          <p:cNvSpPr>
            <a:spLocks noGrp="1" noChangeArrowheads="1"/>
          </p:cNvSpPr>
          <p:nvPr>
            <p:ph type="dt" idx="2"/>
          </p:nvPr>
        </p:nvSpPr>
        <p:spPr bwMode="auto">
          <a:xfrm>
            <a:off x="7992640" y="6948189"/>
            <a:ext cx="1509713"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Lst>
              <a:defRPr sz="1200">
                <a:solidFill>
                  <a:schemeClr val="tx1"/>
                </a:solidFill>
                <a:latin typeface="Secca Std Light" charset="0"/>
              </a:defRPr>
            </a:lvl1pPr>
          </a:lstStyle>
          <a:p>
            <a:fld id="{6977D50B-8B24-4F2A-894A-800F59A65382}" type="datetime1">
              <a:rPr lang="de-DE" smtClean="0"/>
              <a:t>11.02.2022</a:t>
            </a:fld>
            <a:endParaRPr lang="de-DE" dirty="0"/>
          </a:p>
        </p:txBody>
      </p:sp>
      <p:sp>
        <p:nvSpPr>
          <p:cNvPr id="9" name="Rectangle 5"/>
          <p:cNvSpPr>
            <a:spLocks noGrp="1" noChangeArrowheads="1"/>
          </p:cNvSpPr>
          <p:nvPr>
            <p:ph type="sldNum" idx="4"/>
          </p:nvPr>
        </p:nvSpPr>
        <p:spPr bwMode="auto">
          <a:xfrm>
            <a:off x="7851328" y="6948189"/>
            <a:ext cx="1941512"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Lst>
              <a:defRPr sz="1200">
                <a:solidFill>
                  <a:schemeClr val="tx1"/>
                </a:solidFill>
                <a:latin typeface="Secca Std Light" charset="0"/>
              </a:defRPr>
            </a:lvl1pPr>
          </a:lstStyle>
          <a:p>
            <a:r>
              <a:rPr lang="de-DE"/>
              <a:t>Seite </a:t>
            </a:r>
            <a:fld id="{4FE4B295-0834-6D49-AF15-B9AA369363D6}" type="slidenum">
              <a:rPr lang="de-DE" smtClean="0"/>
              <a:pPr/>
              <a:t>‹Nr.›</a:t>
            </a:fld>
            <a:endParaRPr lang="de-DE" dirty="0"/>
          </a:p>
        </p:txBody>
      </p:sp>
    </p:spTree>
    <p:extLst>
      <p:ext uri="{BB962C8B-B14F-4D97-AF65-F5344CB8AC3E}">
        <p14:creationId xmlns:p14="http://schemas.microsoft.com/office/powerpoint/2010/main" val="164872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Fußzeilenplatzhalter 2"/>
          <p:cNvSpPr>
            <a:spLocks noGrp="1"/>
          </p:cNvSpPr>
          <p:nvPr>
            <p:ph type="ftr" idx="10"/>
          </p:nvPr>
        </p:nvSpPr>
        <p:spPr/>
        <p:txBody>
          <a:bodyPr/>
          <a:lstStyle/>
          <a:p>
            <a:endParaRPr lang="de-DE" dirty="0"/>
          </a:p>
        </p:txBody>
      </p:sp>
      <p:sp>
        <p:nvSpPr>
          <p:cNvPr id="4" name="Datumsplatzhalter 3"/>
          <p:cNvSpPr>
            <a:spLocks noGrp="1"/>
          </p:cNvSpPr>
          <p:nvPr>
            <p:ph type="dt" idx="11"/>
          </p:nvPr>
        </p:nvSpPr>
        <p:spPr/>
        <p:txBody>
          <a:bodyPr/>
          <a:lstStyle/>
          <a:p>
            <a:fld id="{85009999-3EF4-42DD-A9DC-D847172A73A7}" type="datetime1">
              <a:rPr lang="de-DE" smtClean="0"/>
              <a:t>11.02.2022</a:t>
            </a:fld>
            <a:endParaRPr lang="de-DE" dirty="0"/>
          </a:p>
        </p:txBody>
      </p:sp>
      <p:sp>
        <p:nvSpPr>
          <p:cNvPr id="5" name="Foliennummernplatzhalter 4"/>
          <p:cNvSpPr>
            <a:spLocks noGrp="1"/>
          </p:cNvSpPr>
          <p:nvPr>
            <p:ph type="sldNum" idx="12"/>
          </p:nvPr>
        </p:nvSpPr>
        <p:spPr/>
        <p:txBody>
          <a:bodyPr/>
          <a:lstStyle/>
          <a:p>
            <a:r>
              <a:rPr lang="de-DE"/>
              <a:t>Seite </a:t>
            </a:r>
            <a:fld id="{4FE4B295-0834-6D49-AF15-B9AA369363D6}" type="slidenum">
              <a:rPr lang="de-DE" smtClean="0"/>
              <a:pPr/>
              <a:t>‹Nr.›</a:t>
            </a:fld>
            <a:endParaRPr lang="de-DE" dirty="0"/>
          </a:p>
        </p:txBody>
      </p:sp>
      <p:pic>
        <p:nvPicPr>
          <p:cNvPr id="6" name="Bild 5" descr="Pfei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259557"/>
            <a:ext cx="1319978" cy="2736304"/>
          </a:xfrm>
          <a:prstGeom prst="rect">
            <a:avLst/>
          </a:prstGeom>
        </p:spPr>
      </p:pic>
      <p:sp>
        <p:nvSpPr>
          <p:cNvPr id="9" name="Titel 1"/>
          <p:cNvSpPr>
            <a:spLocks noGrp="1"/>
          </p:cNvSpPr>
          <p:nvPr>
            <p:ph type="title"/>
          </p:nvPr>
        </p:nvSpPr>
        <p:spPr>
          <a:xfrm>
            <a:off x="1727944" y="596900"/>
            <a:ext cx="5832648" cy="1382737"/>
          </a:xfrm>
          <a:prstGeom prst="rect">
            <a:avLst/>
          </a:prstGeom>
        </p:spPr>
        <p:txBody>
          <a:bodyPr/>
          <a:lstStyle>
            <a:lvl1pPr>
              <a:defRPr>
                <a:solidFill>
                  <a:schemeClr val="bg2"/>
                </a:solidFill>
              </a:defRPr>
            </a:lvl1pPr>
          </a:lstStyle>
          <a:p>
            <a:r>
              <a:rPr lang="de-DE"/>
              <a:t>Mastertitelformat bearbeiten</a:t>
            </a:r>
            <a:endParaRPr lang="de-DE" dirty="0"/>
          </a:p>
        </p:txBody>
      </p:sp>
      <p:sp>
        <p:nvSpPr>
          <p:cNvPr id="10" name="Inhaltsplatzhalter 2"/>
          <p:cNvSpPr>
            <a:spLocks noGrp="1"/>
          </p:cNvSpPr>
          <p:nvPr>
            <p:ph idx="1"/>
          </p:nvPr>
        </p:nvSpPr>
        <p:spPr>
          <a:xfrm>
            <a:off x="1727944" y="2267669"/>
            <a:ext cx="6984776" cy="3816424"/>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30974733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8" name="Oval 16"/>
          <p:cNvSpPr/>
          <p:nvPr/>
        </p:nvSpPr>
        <p:spPr bwMode="auto">
          <a:xfrm>
            <a:off x="0" y="1"/>
            <a:ext cx="10080625" cy="7308229"/>
          </a:xfrm>
          <a:custGeom>
            <a:avLst/>
            <a:gdLst/>
            <a:ahLst/>
            <a:cxnLst/>
            <a:rect l="l" t="t" r="r" b="b"/>
            <a:pathLst>
              <a:path w="10080625" h="7308229">
                <a:moveTo>
                  <a:pt x="0" y="0"/>
                </a:moveTo>
                <a:lnTo>
                  <a:pt x="10080625" y="0"/>
                </a:lnTo>
                <a:lnTo>
                  <a:pt x="10080625" y="4428118"/>
                </a:lnTo>
                <a:lnTo>
                  <a:pt x="10044262" y="4470184"/>
                </a:lnTo>
                <a:cubicBezTo>
                  <a:pt x="8471855" y="6211439"/>
                  <a:pt x="6180583" y="7308229"/>
                  <a:pt x="3629393" y="7308229"/>
                </a:cubicBezTo>
                <a:cubicBezTo>
                  <a:pt x="2444085" y="7308229"/>
                  <a:pt x="1314884" y="7071473"/>
                  <a:pt x="287817" y="6643327"/>
                </a:cubicBezTo>
                <a:lnTo>
                  <a:pt x="0" y="6515083"/>
                </a:lnTo>
                <a:close/>
              </a:path>
            </a:pathLst>
          </a:cu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1800" b="0" i="0" u="none" strike="noStrike" cap="none" normalizeH="0" baseline="0" dirty="0">
              <a:ln>
                <a:noFill/>
              </a:ln>
              <a:effectLst/>
              <a:latin typeface="Arial" charset="0"/>
              <a:ea typeface="ＭＳ Ｐゴシック" charset="0"/>
              <a:cs typeface="Arial Unicode MS" charset="0"/>
            </a:endParaRPr>
          </a:p>
        </p:txBody>
      </p:sp>
      <p:sp>
        <p:nvSpPr>
          <p:cNvPr id="50" name="Rectangle 4"/>
          <p:cNvSpPr>
            <a:spLocks noGrp="1" noChangeArrowheads="1"/>
          </p:cNvSpPr>
          <p:nvPr>
            <p:ph type="ftr" idx="3"/>
          </p:nvPr>
        </p:nvSpPr>
        <p:spPr bwMode="auto">
          <a:xfrm>
            <a:off x="6624488" y="6948189"/>
            <a:ext cx="1908100"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 pos="2171700" algn="l"/>
              </a:tabLst>
              <a:defRPr sz="1200">
                <a:solidFill>
                  <a:schemeClr val="tx1"/>
                </a:solidFill>
                <a:latin typeface="Secca Std Light" charset="0"/>
              </a:defRPr>
            </a:lvl1pPr>
          </a:lstStyle>
          <a:p>
            <a:endParaRPr lang="de-DE" dirty="0"/>
          </a:p>
        </p:txBody>
      </p:sp>
      <p:sp>
        <p:nvSpPr>
          <p:cNvPr id="51" name="Rectangle 3"/>
          <p:cNvSpPr>
            <a:spLocks noGrp="1" noChangeArrowheads="1"/>
          </p:cNvSpPr>
          <p:nvPr>
            <p:ph type="dt" idx="2"/>
          </p:nvPr>
        </p:nvSpPr>
        <p:spPr bwMode="auto">
          <a:xfrm>
            <a:off x="7992640" y="6948189"/>
            <a:ext cx="1509713"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Lst>
              <a:defRPr sz="1200">
                <a:solidFill>
                  <a:schemeClr val="tx1"/>
                </a:solidFill>
                <a:latin typeface="Secca Std Light" charset="0"/>
              </a:defRPr>
            </a:lvl1pPr>
          </a:lstStyle>
          <a:p>
            <a:fld id="{26CCDF71-ACCF-4C9C-96AD-E9ACB0958421}" type="datetime1">
              <a:rPr lang="de-DE" smtClean="0"/>
              <a:t>11.02.2022</a:t>
            </a:fld>
            <a:endParaRPr lang="de-DE" dirty="0"/>
          </a:p>
        </p:txBody>
      </p:sp>
      <p:sp>
        <p:nvSpPr>
          <p:cNvPr id="52" name="Rectangle 5"/>
          <p:cNvSpPr>
            <a:spLocks noGrp="1" noChangeArrowheads="1"/>
          </p:cNvSpPr>
          <p:nvPr>
            <p:ph type="sldNum" idx="4"/>
          </p:nvPr>
        </p:nvSpPr>
        <p:spPr bwMode="auto">
          <a:xfrm>
            <a:off x="7851328" y="6948189"/>
            <a:ext cx="1941512"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Lst>
              <a:defRPr sz="1200">
                <a:solidFill>
                  <a:schemeClr val="tx1"/>
                </a:solidFill>
                <a:latin typeface="Secca Std Light" charset="0"/>
              </a:defRPr>
            </a:lvl1pPr>
          </a:lstStyle>
          <a:p>
            <a:r>
              <a:rPr lang="de-DE"/>
              <a:t>Seite </a:t>
            </a:r>
            <a:fld id="{4FE4B295-0834-6D49-AF15-B9AA369363D6}" type="slidenum">
              <a:rPr lang="de-DE" smtClean="0"/>
              <a:pPr/>
              <a:t>‹Nr.›</a:t>
            </a:fld>
            <a:endParaRPr lang="de-DE" dirty="0"/>
          </a:p>
        </p:txBody>
      </p:sp>
      <p:pic>
        <p:nvPicPr>
          <p:cNvPr id="53" name="Bild 52" descr="RZ_KJG_WM_neg.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000" y="6228109"/>
            <a:ext cx="1656184" cy="376856"/>
          </a:xfrm>
          <a:prstGeom prst="rect">
            <a:avLst/>
          </a:prstGeom>
        </p:spPr>
      </p:pic>
      <p:sp>
        <p:nvSpPr>
          <p:cNvPr id="54" name="Rectangle 1"/>
          <p:cNvSpPr>
            <a:spLocks noGrp="1" noChangeArrowheads="1"/>
          </p:cNvSpPr>
          <p:nvPr>
            <p:ph type="title"/>
          </p:nvPr>
        </p:nvSpPr>
        <p:spPr bwMode="auto">
          <a:xfrm>
            <a:off x="540000" y="596900"/>
            <a:ext cx="6405761" cy="10572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dirty="0" err="1"/>
              <a:t>Klicken</a:t>
            </a:r>
            <a:r>
              <a:rPr lang="en-GB" dirty="0"/>
              <a:t> </a:t>
            </a:r>
            <a:r>
              <a:rPr lang="en-GB" dirty="0" err="1"/>
              <a:t>Sie</a:t>
            </a:r>
            <a:r>
              <a:rPr lang="en-GB" dirty="0"/>
              <a:t>, um das Format des </a:t>
            </a:r>
            <a:r>
              <a:rPr lang="en-GB" dirty="0" err="1"/>
              <a:t>Titeltextes</a:t>
            </a:r>
            <a:r>
              <a:rPr lang="en-GB" dirty="0"/>
              <a:t> </a:t>
            </a:r>
            <a:r>
              <a:rPr lang="en-GB" dirty="0" err="1"/>
              <a:t>zu</a:t>
            </a:r>
            <a:r>
              <a:rPr lang="en-GB" dirty="0"/>
              <a:t> </a:t>
            </a:r>
            <a:r>
              <a:rPr lang="en-GB" dirty="0" err="1"/>
              <a:t>bearbeiten</a:t>
            </a:r>
            <a:endParaRPr lang="en-GB" dirty="0"/>
          </a:p>
        </p:txBody>
      </p:sp>
      <p:sp>
        <p:nvSpPr>
          <p:cNvPr id="55" name="Rectangle 2"/>
          <p:cNvSpPr>
            <a:spLocks noGrp="1" noChangeArrowheads="1"/>
          </p:cNvSpPr>
          <p:nvPr>
            <p:ph type="body" idx="1"/>
          </p:nvPr>
        </p:nvSpPr>
        <p:spPr bwMode="auto">
          <a:xfrm>
            <a:off x="540000" y="2160000"/>
            <a:ext cx="7164608" cy="4068109"/>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560"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dirty="0" err="1"/>
              <a:t>Klicken</a:t>
            </a:r>
            <a:r>
              <a:rPr lang="en-GB" dirty="0"/>
              <a:t> </a:t>
            </a:r>
            <a:r>
              <a:rPr lang="en-GB" dirty="0" err="1"/>
              <a:t>Sie</a:t>
            </a:r>
            <a:r>
              <a:rPr lang="en-GB" dirty="0"/>
              <a:t>, um die </a:t>
            </a:r>
            <a:r>
              <a:rPr lang="en-GB" dirty="0" err="1"/>
              <a:t>Formate</a:t>
            </a:r>
            <a:r>
              <a:rPr lang="en-GB" dirty="0"/>
              <a:t> des </a:t>
            </a:r>
            <a:r>
              <a:rPr lang="en-GB" dirty="0" err="1"/>
              <a:t>Gliederungstextes</a:t>
            </a:r>
            <a:r>
              <a:rPr lang="en-GB" dirty="0"/>
              <a:t> </a:t>
            </a:r>
            <a:r>
              <a:rPr lang="en-GB" dirty="0" err="1"/>
              <a:t>zu</a:t>
            </a:r>
            <a:r>
              <a:rPr lang="en-GB" dirty="0"/>
              <a:t> </a:t>
            </a:r>
            <a:r>
              <a:rPr lang="en-GB" dirty="0" err="1"/>
              <a:t>bearbeiten</a:t>
            </a:r>
            <a:endParaRPr lang="en-GB" dirty="0"/>
          </a:p>
          <a:p>
            <a:pPr lvl="1"/>
            <a:r>
              <a:rPr lang="en-GB" dirty="0" err="1"/>
              <a:t>Zweite</a:t>
            </a:r>
            <a:r>
              <a:rPr lang="en-GB" dirty="0"/>
              <a:t> </a:t>
            </a:r>
            <a:r>
              <a:rPr lang="en-GB" dirty="0" err="1"/>
              <a:t>Gliederungsebene</a:t>
            </a:r>
            <a:endParaRPr lang="en-GB" dirty="0"/>
          </a:p>
          <a:p>
            <a:pPr lvl="2"/>
            <a:r>
              <a:rPr lang="en-GB" dirty="0" err="1"/>
              <a:t>Dritte</a:t>
            </a:r>
            <a:r>
              <a:rPr lang="en-GB" dirty="0"/>
              <a:t> </a:t>
            </a:r>
            <a:r>
              <a:rPr lang="en-GB" dirty="0" err="1"/>
              <a:t>Gliederungsebene</a:t>
            </a:r>
            <a:endParaRPr lang="en-GB" dirty="0"/>
          </a:p>
          <a:p>
            <a:pPr lvl="3"/>
            <a:r>
              <a:rPr lang="en-GB" dirty="0" err="1"/>
              <a:t>Vierte</a:t>
            </a:r>
            <a:r>
              <a:rPr lang="en-GB" dirty="0"/>
              <a:t> </a:t>
            </a:r>
            <a:r>
              <a:rPr lang="en-GB" dirty="0" err="1"/>
              <a:t>Gliederungsebene</a:t>
            </a:r>
            <a:endParaRPr lang="en-GB" dirty="0"/>
          </a:p>
          <a:p>
            <a:pPr lvl="4"/>
            <a:r>
              <a:rPr lang="en-GB" dirty="0" err="1"/>
              <a:t>Fünfte</a:t>
            </a:r>
            <a:r>
              <a:rPr lang="en-GB" dirty="0"/>
              <a:t> </a:t>
            </a:r>
            <a:r>
              <a:rPr lang="en-GB" dirty="0" err="1"/>
              <a:t>Gliederungsebene</a:t>
            </a:r>
            <a:endParaRPr lang="en-GB" dirty="0"/>
          </a:p>
          <a:p>
            <a:pPr lvl="4"/>
            <a:r>
              <a:rPr lang="en-GB" dirty="0" err="1"/>
              <a:t>Sechste</a:t>
            </a:r>
            <a:r>
              <a:rPr lang="en-GB" dirty="0"/>
              <a:t> </a:t>
            </a:r>
            <a:r>
              <a:rPr lang="en-GB" dirty="0" err="1"/>
              <a:t>Gliederungsebene</a:t>
            </a:r>
            <a:endParaRPr lang="en-GB" dirty="0"/>
          </a:p>
          <a:p>
            <a:pPr lvl="4"/>
            <a:r>
              <a:rPr lang="en-GB" dirty="0" err="1"/>
              <a:t>Siebente</a:t>
            </a:r>
            <a:r>
              <a:rPr lang="en-GB" dirty="0"/>
              <a:t> </a:t>
            </a:r>
            <a:r>
              <a:rPr lang="en-GB" dirty="0" err="1"/>
              <a:t>Gliederungsebene</a:t>
            </a:r>
            <a:endParaRPr lang="en-GB" dirty="0"/>
          </a:p>
          <a:p>
            <a:pPr lvl="4"/>
            <a:r>
              <a:rPr lang="en-GB" dirty="0" err="1"/>
              <a:t>Achte</a:t>
            </a:r>
            <a:r>
              <a:rPr lang="en-GB" dirty="0"/>
              <a:t> </a:t>
            </a:r>
            <a:r>
              <a:rPr lang="en-GB" dirty="0" err="1"/>
              <a:t>Gliederungsebene</a:t>
            </a:r>
            <a:endParaRPr lang="en-GB" dirty="0"/>
          </a:p>
          <a:p>
            <a:pPr lvl="4"/>
            <a:r>
              <a:rPr lang="en-GB" dirty="0" err="1"/>
              <a:t>Neunte</a:t>
            </a:r>
            <a:r>
              <a:rPr lang="en-GB" dirty="0"/>
              <a:t> </a:t>
            </a:r>
            <a:r>
              <a:rPr lang="en-GB" dirty="0" err="1"/>
              <a:t>Gliederungsebene</a:t>
            </a:r>
            <a:endParaRPr lang="en-GB" dirty="0"/>
          </a:p>
        </p:txBody>
      </p:sp>
      <p:grpSp>
        <p:nvGrpSpPr>
          <p:cNvPr id="3" name="Gruppierung 2"/>
          <p:cNvGrpSpPr/>
          <p:nvPr/>
        </p:nvGrpSpPr>
        <p:grpSpPr>
          <a:xfrm>
            <a:off x="7776616" y="251445"/>
            <a:ext cx="2016224" cy="2016224"/>
            <a:chOff x="7704608" y="323453"/>
            <a:chExt cx="2088232" cy="2088232"/>
          </a:xfrm>
        </p:grpSpPr>
        <p:sp>
          <p:nvSpPr>
            <p:cNvPr id="57" name="Oval 56"/>
            <p:cNvSpPr/>
            <p:nvPr userDrawn="1"/>
          </p:nvSpPr>
          <p:spPr bwMode="auto">
            <a:xfrm>
              <a:off x="7704608" y="323453"/>
              <a:ext cx="2088232" cy="2088232"/>
            </a:xfrm>
            <a:prstGeom prst="ellipse">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1800" b="0" i="0" u="none" strike="noStrike" cap="none" normalizeH="0" baseline="0">
                <a:ln>
                  <a:noFill/>
                </a:ln>
                <a:effectLst/>
                <a:latin typeface="Arial" charset="0"/>
                <a:ea typeface="ＭＳ Ｐゴシック" charset="0"/>
                <a:cs typeface="Arial Unicode MS" charset="0"/>
              </a:endParaRPr>
            </a:p>
          </p:txBody>
        </p:sp>
        <p:pic>
          <p:nvPicPr>
            <p:cNvPr id="58" name="Bild 57" descr="RZ_KJG_BM_neg.eps"/>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126346" y="755501"/>
              <a:ext cx="1378462" cy="1370402"/>
            </a:xfrm>
            <a:prstGeom prst="rect">
              <a:avLst/>
            </a:prstGeom>
          </p:spPr>
        </p:pic>
      </p:grpSp>
    </p:spTree>
  </p:cSld>
  <p:clrMap bg1="dk1" tx1="lt1" bg2="dk2" tx2="lt2" accent1="accent1" accent2="accent2" accent3="accent3" accent4="accent4" accent5="accent5" accent6="accent6" hlink="hlink" folHlink="folHlink"/>
  <p:sldLayoutIdLst>
    <p:sldLayoutId id="2147483651" r:id="rId1"/>
    <p:sldLayoutId id="2147483650" r:id="rId2"/>
    <p:sldLayoutId id="2147483652" r:id="rId3"/>
  </p:sldLayoutIdLst>
  <p:hf hdr="0"/>
  <p:txStyles>
    <p:titleStyle>
      <a:lvl1pPr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mj-lt"/>
          <a:ea typeface="+mj-ea"/>
          <a:cs typeface="+mj-cs"/>
        </a:defRPr>
      </a:lvl1pPr>
      <a:lvl2pPr marL="742950" indent="-28575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2pPr>
      <a:lvl3pPr marL="11430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3pPr>
      <a:lvl4pPr marL="16002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4pPr>
      <a:lvl5pPr marL="20574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5pPr>
      <a:lvl6pPr marL="25146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6pPr>
      <a:lvl7pPr marL="29718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7pPr>
      <a:lvl8pPr marL="34290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8pPr>
      <a:lvl9pPr marL="3886200" indent="-228600" algn="l" defTabSz="449263" rtl="0" eaLnBrk="1" fontAlgn="base" hangingPunct="1">
        <a:spcBef>
          <a:spcPct val="0"/>
        </a:spcBef>
        <a:spcAft>
          <a:spcPct val="0"/>
        </a:spcAft>
        <a:buClr>
          <a:srgbClr val="000000"/>
        </a:buClr>
        <a:buSzPct val="100000"/>
        <a:buFont typeface="Times New Roman" charset="0"/>
        <a:defRPr sz="3600">
          <a:solidFill>
            <a:srgbClr val="000000"/>
          </a:solidFill>
          <a:latin typeface="Secca Std Medium" charset="0"/>
          <a:ea typeface="ＭＳ Ｐゴシック" charset="0"/>
          <a:cs typeface="Arial Unicode MS" charset="0"/>
        </a:defRPr>
      </a:lvl9pPr>
    </p:titleStyle>
    <p:bodyStyle>
      <a:lvl1pPr marL="0" indent="0" algn="l" defTabSz="449263" rtl="0" eaLnBrk="1" fontAlgn="base" hangingPunct="1">
        <a:spcBef>
          <a:spcPct val="0"/>
        </a:spcBef>
        <a:spcAft>
          <a:spcPts val="1413"/>
        </a:spcAft>
        <a:buClr>
          <a:srgbClr val="000000"/>
        </a:buClr>
        <a:buSzPct val="100000"/>
        <a:buFont typeface="Arial"/>
        <a:buNone/>
        <a:defRPr sz="2600">
          <a:solidFill>
            <a:srgbClr val="000000"/>
          </a:solidFill>
          <a:latin typeface="+mn-lt"/>
          <a:ea typeface="+mn-ea"/>
          <a:cs typeface="+mn-cs"/>
        </a:defRPr>
      </a:lvl1pPr>
      <a:lvl2pPr marL="457200" indent="0" algn="l" defTabSz="449263" rtl="0" eaLnBrk="1" fontAlgn="base" hangingPunct="1">
        <a:spcBef>
          <a:spcPct val="0"/>
        </a:spcBef>
        <a:spcAft>
          <a:spcPts val="1138"/>
        </a:spcAft>
        <a:buClr>
          <a:srgbClr val="000000"/>
        </a:buClr>
        <a:buSzPct val="100000"/>
        <a:buFont typeface="Arial"/>
        <a:buNone/>
        <a:defRPr sz="2800">
          <a:solidFill>
            <a:srgbClr val="000000"/>
          </a:solidFill>
          <a:latin typeface="+mn-lt"/>
          <a:ea typeface="+mn-ea"/>
          <a:cs typeface="+mn-cs"/>
        </a:defRPr>
      </a:lvl2pPr>
      <a:lvl3pPr marL="914400" indent="0" algn="l" defTabSz="449263" rtl="0" eaLnBrk="1" fontAlgn="base" hangingPunct="1">
        <a:spcBef>
          <a:spcPct val="0"/>
        </a:spcBef>
        <a:spcAft>
          <a:spcPts val="850"/>
        </a:spcAft>
        <a:buClr>
          <a:srgbClr val="000000"/>
        </a:buClr>
        <a:buSzPct val="100000"/>
        <a:buFont typeface="Arial"/>
        <a:buNone/>
        <a:defRPr sz="2400">
          <a:solidFill>
            <a:srgbClr val="000000"/>
          </a:solidFill>
          <a:latin typeface="+mn-lt"/>
          <a:ea typeface="+mn-ea"/>
          <a:cs typeface="+mn-cs"/>
        </a:defRPr>
      </a:lvl3pPr>
      <a:lvl4pPr marL="1371600" indent="0" algn="l" defTabSz="449263" rtl="0" eaLnBrk="1" fontAlgn="base" hangingPunct="1">
        <a:spcBef>
          <a:spcPct val="0"/>
        </a:spcBef>
        <a:spcAft>
          <a:spcPts val="575"/>
        </a:spcAft>
        <a:buClr>
          <a:srgbClr val="000000"/>
        </a:buClr>
        <a:buSzPct val="100000"/>
        <a:buFont typeface="Arial"/>
        <a:buNone/>
        <a:defRPr sz="2000">
          <a:solidFill>
            <a:srgbClr val="000000"/>
          </a:solidFill>
          <a:latin typeface="+mn-lt"/>
          <a:ea typeface="+mn-ea"/>
          <a:cs typeface="+mn-cs"/>
        </a:defRPr>
      </a:lvl4pPr>
      <a:lvl5pPr marL="1828800" indent="0" algn="l" defTabSz="449263" rtl="0" eaLnBrk="1" fontAlgn="base" hangingPunct="1">
        <a:spcBef>
          <a:spcPct val="0"/>
        </a:spcBef>
        <a:spcAft>
          <a:spcPts val="288"/>
        </a:spcAft>
        <a:buClr>
          <a:srgbClr val="000000"/>
        </a:buClr>
        <a:buSzPct val="100000"/>
        <a:buFont typeface="Arial"/>
        <a:buNone/>
        <a:defRPr sz="2000">
          <a:solidFill>
            <a:srgbClr val="000000"/>
          </a:solidFill>
          <a:latin typeface="+mn-lt"/>
          <a:ea typeface="+mn-ea"/>
          <a:cs typeface="+mn-cs"/>
        </a:defRPr>
      </a:lvl5pPr>
      <a:lvl6pPr marL="2514600" indent="-228600" algn="l" defTabSz="449263" rtl="0" eaLnBrk="1" fontAlgn="base" hangingPunct="1">
        <a:spcBef>
          <a:spcPct val="0"/>
        </a:spcBef>
        <a:spcAft>
          <a:spcPts val="288"/>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1" fontAlgn="base" hangingPunct="1">
        <a:spcBef>
          <a:spcPct val="0"/>
        </a:spcBef>
        <a:spcAft>
          <a:spcPts val="288"/>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1" fontAlgn="base" hangingPunct="1">
        <a:spcBef>
          <a:spcPct val="0"/>
        </a:spcBef>
        <a:spcAft>
          <a:spcPts val="288"/>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1" fontAlgn="base" hangingPunct="1">
        <a:spcBef>
          <a:spcPct val="0"/>
        </a:spcBef>
        <a:spcAft>
          <a:spcPts val="288"/>
        </a:spcAft>
        <a:buClr>
          <a:srgbClr val="000000"/>
        </a:buClr>
        <a:buSzPct val="100000"/>
        <a:buFont typeface="Times New Roman" charset="0"/>
        <a:defRPr sz="2000">
          <a:solidFill>
            <a:srgbClr val="000000"/>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540000" y="2701924"/>
            <a:ext cx="8567738" cy="1654175"/>
          </a:xfrm>
        </p:spPr>
        <p:txBody>
          <a:bodyPr anchor="ctr"/>
          <a:lstStyle/>
          <a:p>
            <a:pPr algn="ctr"/>
            <a:r>
              <a:rPr lang="de-DE" sz="8800" b="1" dirty="0">
                <a:effectLst>
                  <a:outerShdw blurRad="38100" dist="38100" dir="2700000" algn="tl">
                    <a:srgbClr val="000000">
                      <a:alpha val="43137"/>
                    </a:srgbClr>
                  </a:outerShdw>
                </a:effectLst>
                <a:latin typeface="Secca KjG" panose="020B0503030003020504" pitchFamily="34" charset="0"/>
              </a:rPr>
              <a:t>Mitglieder </a:t>
            </a:r>
          </a:p>
        </p:txBody>
      </p:sp>
    </p:spTree>
    <p:extLst>
      <p:ext uri="{BB962C8B-B14F-4D97-AF65-F5344CB8AC3E}">
        <p14:creationId xmlns:p14="http://schemas.microsoft.com/office/powerpoint/2010/main" val="324963959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8">
            <a:extLst>
              <a:ext uri="{FF2B5EF4-FFF2-40B4-BE49-F238E27FC236}">
                <a16:creationId xmlns:a16="http://schemas.microsoft.com/office/drawing/2014/main" id="{F039B80F-C92A-4FAF-A8FA-31CFAA389010}"/>
              </a:ext>
            </a:extLst>
          </p:cNvPr>
          <p:cNvGraphicFramePr>
            <a:graphicFrameLocks noGrp="1"/>
          </p:cNvGraphicFramePr>
          <p:nvPr>
            <p:ph idx="1"/>
            <p:extLst>
              <p:ext uri="{D42A27DB-BD31-4B8C-83A1-F6EECF244321}">
                <p14:modId xmlns:p14="http://schemas.microsoft.com/office/powerpoint/2010/main" val="4129706640"/>
              </p:ext>
            </p:extLst>
          </p:nvPr>
        </p:nvGraphicFramePr>
        <p:xfrm>
          <a:off x="431800" y="539477"/>
          <a:ext cx="8497514" cy="5760640"/>
        </p:xfrm>
        <a:graphic>
          <a:graphicData uri="http://schemas.openxmlformats.org/drawingml/2006/chart">
            <c:chart xmlns:c="http://schemas.openxmlformats.org/drawingml/2006/chart" xmlns:r="http://schemas.openxmlformats.org/officeDocument/2006/relationships" r:id="rId2"/>
          </a:graphicData>
        </a:graphic>
      </p:graphicFrame>
      <p:sp>
        <p:nvSpPr>
          <p:cNvPr id="5" name="Datumsplatzhalter 4">
            <a:extLst>
              <a:ext uri="{FF2B5EF4-FFF2-40B4-BE49-F238E27FC236}">
                <a16:creationId xmlns:a16="http://schemas.microsoft.com/office/drawing/2014/main" id="{8D750245-E7AD-4215-A4F7-FE8098EFB801}"/>
              </a:ext>
            </a:extLst>
          </p:cNvPr>
          <p:cNvSpPr>
            <a:spLocks noGrp="1"/>
          </p:cNvSpPr>
          <p:nvPr>
            <p:ph type="dt" idx="2"/>
          </p:nvPr>
        </p:nvSpPr>
        <p:spPr/>
        <p:txBody>
          <a:bodyPr/>
          <a:lstStyle/>
          <a:p>
            <a:fld id="{6977D50B-8B24-4F2A-894A-800F59A65382}"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6" name="Foliennummernplatzhalter 5">
            <a:extLst>
              <a:ext uri="{FF2B5EF4-FFF2-40B4-BE49-F238E27FC236}">
                <a16:creationId xmlns:a16="http://schemas.microsoft.com/office/drawing/2014/main" id="{44B759B4-3455-435C-A856-9C03A43810E2}"/>
              </a:ext>
            </a:extLst>
          </p:cNvPr>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10</a:t>
            </a:fld>
            <a:endParaRPr lang="de-DE" dirty="0">
              <a:latin typeface="Secca KjG" panose="020B0503030003020504" pitchFamily="34" charset="0"/>
            </a:endParaRPr>
          </a:p>
        </p:txBody>
      </p:sp>
    </p:spTree>
    <p:extLst>
      <p:ext uri="{BB962C8B-B14F-4D97-AF65-F5344CB8AC3E}">
        <p14:creationId xmlns:p14="http://schemas.microsoft.com/office/powerpoint/2010/main" val="3064430933"/>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extLst>
              <a:ext uri="{FF2B5EF4-FFF2-40B4-BE49-F238E27FC236}">
                <a16:creationId xmlns:a16="http://schemas.microsoft.com/office/drawing/2014/main" id="{58F160E0-5F4D-475F-B6EE-3C7C35CDB136}"/>
              </a:ext>
            </a:extLst>
          </p:cNvPr>
          <p:cNvSpPr/>
          <p:nvPr/>
        </p:nvSpPr>
        <p:spPr bwMode="auto">
          <a:xfrm>
            <a:off x="1151880" y="6228109"/>
            <a:ext cx="1584176" cy="576064"/>
          </a:xfrm>
          <a:prstGeom prst="rect">
            <a:avLst/>
          </a:prstGeom>
          <a:solidFill>
            <a:srgbClr val="8EC02F"/>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1800" b="0" i="0" u="none" strike="noStrike" cap="none" normalizeH="0" baseline="0">
              <a:ln>
                <a:noFill/>
              </a:ln>
              <a:effectLst/>
              <a:latin typeface="Secca KjG" panose="020B0503030003020504" pitchFamily="34" charset="0"/>
            </a:endParaRPr>
          </a:p>
        </p:txBody>
      </p:sp>
      <p:sp>
        <p:nvSpPr>
          <p:cNvPr id="5" name="Datumsplatzhalter 4">
            <a:extLst>
              <a:ext uri="{FF2B5EF4-FFF2-40B4-BE49-F238E27FC236}">
                <a16:creationId xmlns:a16="http://schemas.microsoft.com/office/drawing/2014/main" id="{E1047DA9-08E6-4302-884C-9EC00FB57724}"/>
              </a:ext>
            </a:extLst>
          </p:cNvPr>
          <p:cNvSpPr>
            <a:spLocks noGrp="1"/>
          </p:cNvSpPr>
          <p:nvPr>
            <p:ph type="dt" idx="11"/>
          </p:nvPr>
        </p:nvSpPr>
        <p:spPr/>
        <p:txBody>
          <a:bodyPr/>
          <a:lstStyle/>
          <a:p>
            <a:fld id="{6977D50B-8B24-4F2A-894A-800F59A65382}"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6" name="Foliennummernplatzhalter 5">
            <a:extLst>
              <a:ext uri="{FF2B5EF4-FFF2-40B4-BE49-F238E27FC236}">
                <a16:creationId xmlns:a16="http://schemas.microsoft.com/office/drawing/2014/main" id="{F6836C7E-AB29-4579-AD15-EAB087B8C336}"/>
              </a:ext>
            </a:extLst>
          </p:cNvPr>
          <p:cNvSpPr>
            <a:spLocks noGrp="1"/>
          </p:cNvSpPr>
          <p:nvPr>
            <p:ph type="sldNum" idx="12"/>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11</a:t>
            </a:fld>
            <a:endParaRPr lang="de-DE" dirty="0">
              <a:latin typeface="Secca KjG" panose="020B0503030003020504" pitchFamily="34" charset="0"/>
            </a:endParaRPr>
          </a:p>
        </p:txBody>
      </p:sp>
      <p:sp>
        <p:nvSpPr>
          <p:cNvPr id="7" name="Titel 6">
            <a:extLst>
              <a:ext uri="{FF2B5EF4-FFF2-40B4-BE49-F238E27FC236}">
                <a16:creationId xmlns:a16="http://schemas.microsoft.com/office/drawing/2014/main" id="{78877ADF-5DBE-47CA-A0E4-FC215D8439BF}"/>
              </a:ext>
            </a:extLst>
          </p:cNvPr>
          <p:cNvSpPr>
            <a:spLocks noGrp="1"/>
          </p:cNvSpPr>
          <p:nvPr>
            <p:ph type="title"/>
          </p:nvPr>
        </p:nvSpPr>
        <p:spPr>
          <a:xfrm>
            <a:off x="1447556" y="127511"/>
            <a:ext cx="5832648" cy="574798"/>
          </a:xfrm>
        </p:spPr>
        <p:txBody>
          <a:bodyPr/>
          <a:lstStyle/>
          <a:p>
            <a:r>
              <a:rPr lang="de-DE" dirty="0">
                <a:latin typeface="Secca KjG" panose="020B0503030003020504" pitchFamily="34" charset="0"/>
              </a:rPr>
              <a:t>Fazit</a:t>
            </a:r>
          </a:p>
        </p:txBody>
      </p:sp>
      <p:sp>
        <p:nvSpPr>
          <p:cNvPr id="13" name="Rechteck 12">
            <a:extLst>
              <a:ext uri="{FF2B5EF4-FFF2-40B4-BE49-F238E27FC236}">
                <a16:creationId xmlns:a16="http://schemas.microsoft.com/office/drawing/2014/main" id="{381C40FE-D448-428F-AAB0-78AF9B269093}"/>
              </a:ext>
            </a:extLst>
          </p:cNvPr>
          <p:cNvSpPr/>
          <p:nvPr/>
        </p:nvSpPr>
        <p:spPr bwMode="auto">
          <a:xfrm>
            <a:off x="1437207" y="6012084"/>
            <a:ext cx="6264945" cy="1294879"/>
          </a:xfrm>
          <a:prstGeom prst="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r>
              <a:rPr lang="de-DE" sz="2400" b="1" dirty="0">
                <a:latin typeface="Secca KjG" panose="020B0503030003020504" pitchFamily="34" charset="0"/>
              </a:rPr>
              <a:t>Messung</a:t>
            </a:r>
            <a:br>
              <a:rPr lang="de-DE" dirty="0">
                <a:latin typeface="Secca KjG" panose="020B0503030003020504" pitchFamily="34" charset="0"/>
              </a:rPr>
            </a:br>
            <a:r>
              <a:rPr lang="de-DE" sz="2000" dirty="0">
                <a:latin typeface="Secca KjG" panose="020B0503030003020504" pitchFamily="34" charset="0"/>
              </a:rPr>
              <a:t>Professionalisierung der Messung der Mitgliederzufriedenheit als Grundlage für ein systematisches Management von Mitgliederorientierung</a:t>
            </a:r>
            <a:endParaRPr lang="de-DE" dirty="0">
              <a:latin typeface="Secca KjG" panose="020B0503030003020504" pitchFamily="34" charset="0"/>
            </a:endParaRPr>
          </a:p>
        </p:txBody>
      </p:sp>
      <p:sp>
        <p:nvSpPr>
          <p:cNvPr id="17" name="Rechteck 16">
            <a:extLst>
              <a:ext uri="{FF2B5EF4-FFF2-40B4-BE49-F238E27FC236}">
                <a16:creationId xmlns:a16="http://schemas.microsoft.com/office/drawing/2014/main" id="{94CCBECC-39AD-43C6-875A-1F57B483F534}"/>
              </a:ext>
            </a:extLst>
          </p:cNvPr>
          <p:cNvSpPr/>
          <p:nvPr/>
        </p:nvSpPr>
        <p:spPr bwMode="auto">
          <a:xfrm>
            <a:off x="1437206" y="702310"/>
            <a:ext cx="6264945" cy="1214486"/>
          </a:xfrm>
          <a:prstGeom prst="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r>
              <a:rPr lang="de-DE" sz="2400" b="1" dirty="0">
                <a:latin typeface="Secca KjG" panose="020B0503030003020504" pitchFamily="34" charset="0"/>
              </a:rPr>
              <a:t>Strategie</a:t>
            </a:r>
            <a:br>
              <a:rPr lang="de-DE" sz="2000" dirty="0">
                <a:latin typeface="Secca KjG" panose="020B0503030003020504" pitchFamily="34" charset="0"/>
              </a:rPr>
            </a:br>
            <a:r>
              <a:rPr lang="de-DE" sz="2000" dirty="0">
                <a:latin typeface="Secca KjG" panose="020B0503030003020504" pitchFamily="34" charset="0"/>
              </a:rPr>
              <a:t>Verstehen der Mitgliederorientierung als erfolgsrelevante Strategie für Verbände</a:t>
            </a:r>
          </a:p>
        </p:txBody>
      </p:sp>
      <p:sp>
        <p:nvSpPr>
          <p:cNvPr id="18" name="Rechteck 17">
            <a:extLst>
              <a:ext uri="{FF2B5EF4-FFF2-40B4-BE49-F238E27FC236}">
                <a16:creationId xmlns:a16="http://schemas.microsoft.com/office/drawing/2014/main" id="{BE704620-BADD-4580-A9C1-B1029DBCD738}"/>
              </a:ext>
            </a:extLst>
          </p:cNvPr>
          <p:cNvSpPr/>
          <p:nvPr/>
        </p:nvSpPr>
        <p:spPr bwMode="auto">
          <a:xfrm>
            <a:off x="1425434" y="1969459"/>
            <a:ext cx="6264945" cy="1294879"/>
          </a:xfrm>
          <a:prstGeom prst="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r>
              <a:rPr lang="de-DE" sz="2400" b="1" dirty="0">
                <a:latin typeface="Secca KjG" panose="020B0503030003020504" pitchFamily="34" charset="0"/>
              </a:rPr>
              <a:t>Konzeption</a:t>
            </a:r>
            <a:br>
              <a:rPr lang="de-DE" sz="2000" dirty="0">
                <a:latin typeface="Secca KjG" panose="020B0503030003020504" pitchFamily="34" charset="0"/>
              </a:rPr>
            </a:br>
            <a:r>
              <a:rPr lang="de-DE" sz="2000" dirty="0">
                <a:latin typeface="Secca KjG" panose="020B0503030003020504" pitchFamily="34" charset="0"/>
              </a:rPr>
              <a:t>Umsetzung der Mitgliederorientierung durch Orientierung an den Beziehungsstufen</a:t>
            </a:r>
          </a:p>
        </p:txBody>
      </p:sp>
      <p:sp>
        <p:nvSpPr>
          <p:cNvPr id="19" name="Rechteck 18">
            <a:extLst>
              <a:ext uri="{FF2B5EF4-FFF2-40B4-BE49-F238E27FC236}">
                <a16:creationId xmlns:a16="http://schemas.microsoft.com/office/drawing/2014/main" id="{BC0B2B19-FC81-4CBD-9B8C-D6B1FF5665B2}"/>
              </a:ext>
            </a:extLst>
          </p:cNvPr>
          <p:cNvSpPr/>
          <p:nvPr/>
        </p:nvSpPr>
        <p:spPr bwMode="auto">
          <a:xfrm>
            <a:off x="1425435" y="3317001"/>
            <a:ext cx="6264945" cy="1294879"/>
          </a:xfrm>
          <a:prstGeom prst="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r>
              <a:rPr lang="de-DE" sz="2400" b="1" dirty="0">
                <a:latin typeface="Secca KjG" panose="020B0503030003020504" pitchFamily="34" charset="0"/>
              </a:rPr>
              <a:t>Stellhebel</a:t>
            </a:r>
            <a:br>
              <a:rPr lang="de-DE" dirty="0">
                <a:latin typeface="Secca KjG" panose="020B0503030003020504" pitchFamily="34" charset="0"/>
              </a:rPr>
            </a:br>
            <a:r>
              <a:rPr lang="de-DE" sz="2000" dirty="0">
                <a:latin typeface="Secca KjG" panose="020B0503030003020504" pitchFamily="34" charset="0"/>
              </a:rPr>
              <a:t>Fokussierung auf Verbundenheit und Interpretation der Gebundenheit als unterstützende Maßnahme des Mitgliederbindungsmanagements</a:t>
            </a:r>
          </a:p>
          <a:p>
            <a:endParaRPr lang="de-DE" dirty="0">
              <a:latin typeface="Secca KjG" panose="020B0503030003020504" pitchFamily="34" charset="0"/>
            </a:endParaRPr>
          </a:p>
        </p:txBody>
      </p:sp>
      <p:sp>
        <p:nvSpPr>
          <p:cNvPr id="20" name="Rechteck 19">
            <a:extLst>
              <a:ext uri="{FF2B5EF4-FFF2-40B4-BE49-F238E27FC236}">
                <a16:creationId xmlns:a16="http://schemas.microsoft.com/office/drawing/2014/main" id="{BADEF978-8F68-4F38-A1DD-1AA9707746D5}"/>
              </a:ext>
            </a:extLst>
          </p:cNvPr>
          <p:cNvSpPr/>
          <p:nvPr/>
        </p:nvSpPr>
        <p:spPr bwMode="auto">
          <a:xfrm>
            <a:off x="1447556" y="4664542"/>
            <a:ext cx="6264945" cy="1294879"/>
          </a:xfrm>
          <a:prstGeom prst="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r>
              <a:rPr lang="de-DE" sz="2400" b="1" dirty="0">
                <a:latin typeface="Secca KjG" panose="020B0503030003020504" pitchFamily="34" charset="0"/>
              </a:rPr>
              <a:t>Perspektivenwechsel</a:t>
            </a:r>
            <a:br>
              <a:rPr lang="de-DE" sz="2000" dirty="0">
                <a:latin typeface="Secca KjG" panose="020B0503030003020504" pitchFamily="34" charset="0"/>
              </a:rPr>
            </a:br>
            <a:r>
              <a:rPr lang="de-DE" sz="2000" dirty="0">
                <a:latin typeface="Secca KjG" panose="020B0503030003020504" pitchFamily="34" charset="0"/>
              </a:rPr>
              <a:t>Lösen von der eigenen Perspektive und Verstehen der aus Mitgliedersicht relevanten Qualitätsmerkmale</a:t>
            </a:r>
          </a:p>
        </p:txBody>
      </p:sp>
    </p:spTree>
    <p:extLst>
      <p:ext uri="{BB962C8B-B14F-4D97-AF65-F5344CB8AC3E}">
        <p14:creationId xmlns:p14="http://schemas.microsoft.com/office/powerpoint/2010/main" val="4054559198"/>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002BF3E-E3E6-4174-B4CA-8C7D1F3C1730}"/>
              </a:ext>
            </a:extLst>
          </p:cNvPr>
          <p:cNvSpPr>
            <a:spLocks noGrp="1"/>
          </p:cNvSpPr>
          <p:nvPr>
            <p:ph type="title"/>
          </p:nvPr>
        </p:nvSpPr>
        <p:spPr/>
        <p:txBody>
          <a:bodyPr/>
          <a:lstStyle/>
          <a:p>
            <a:r>
              <a:rPr lang="de-DE" dirty="0"/>
              <a:t>Unser Flyer:</a:t>
            </a:r>
          </a:p>
        </p:txBody>
      </p:sp>
      <p:sp>
        <p:nvSpPr>
          <p:cNvPr id="13" name="Textplatzhalter 12">
            <a:extLst>
              <a:ext uri="{FF2B5EF4-FFF2-40B4-BE49-F238E27FC236}">
                <a16:creationId xmlns:a16="http://schemas.microsoft.com/office/drawing/2014/main" id="{B219797F-F824-4FBB-BB7C-D38D7F677947}"/>
              </a:ext>
            </a:extLst>
          </p:cNvPr>
          <p:cNvSpPr>
            <a:spLocks noGrp="1"/>
          </p:cNvSpPr>
          <p:nvPr>
            <p:ph type="body" idx="1"/>
          </p:nvPr>
        </p:nvSpPr>
        <p:spPr/>
        <p:txBody>
          <a:bodyPr/>
          <a:lstStyle/>
          <a:p>
            <a:endParaRPr lang="de-DE"/>
          </a:p>
        </p:txBody>
      </p:sp>
      <p:sp>
        <p:nvSpPr>
          <p:cNvPr id="2" name="Fußzeilenplatzhalter 1">
            <a:extLst>
              <a:ext uri="{FF2B5EF4-FFF2-40B4-BE49-F238E27FC236}">
                <a16:creationId xmlns:a16="http://schemas.microsoft.com/office/drawing/2014/main" id="{8F77C92F-F013-4835-8A19-DB8256552210}"/>
              </a:ext>
            </a:extLst>
          </p:cNvPr>
          <p:cNvSpPr>
            <a:spLocks noGrp="1"/>
          </p:cNvSpPr>
          <p:nvPr>
            <p:ph type="ftr" idx="3"/>
          </p:nvPr>
        </p:nvSpPr>
        <p:spPr/>
        <p:txBody>
          <a:bodyPr/>
          <a:lstStyle/>
          <a:p>
            <a:endParaRPr lang="de-DE" dirty="0"/>
          </a:p>
        </p:txBody>
      </p:sp>
      <p:sp>
        <p:nvSpPr>
          <p:cNvPr id="3" name="Datumsplatzhalter 2">
            <a:extLst>
              <a:ext uri="{FF2B5EF4-FFF2-40B4-BE49-F238E27FC236}">
                <a16:creationId xmlns:a16="http://schemas.microsoft.com/office/drawing/2014/main" id="{A4C907B9-7944-483E-801C-771BAB475C32}"/>
              </a:ext>
            </a:extLst>
          </p:cNvPr>
          <p:cNvSpPr>
            <a:spLocks noGrp="1"/>
          </p:cNvSpPr>
          <p:nvPr>
            <p:ph type="dt" idx="2"/>
          </p:nvPr>
        </p:nvSpPr>
        <p:spPr/>
        <p:txBody>
          <a:bodyPr/>
          <a:lstStyle/>
          <a:p>
            <a:fld id="{85009999-3EF4-42DD-A9DC-D847172A73A7}" type="datetime1">
              <a:rPr lang="de-DE" smtClean="0"/>
              <a:t>11.02.2022</a:t>
            </a:fld>
            <a:endParaRPr lang="de-DE" dirty="0"/>
          </a:p>
        </p:txBody>
      </p:sp>
      <p:sp>
        <p:nvSpPr>
          <p:cNvPr id="4" name="Foliennummernplatzhalter 3">
            <a:extLst>
              <a:ext uri="{FF2B5EF4-FFF2-40B4-BE49-F238E27FC236}">
                <a16:creationId xmlns:a16="http://schemas.microsoft.com/office/drawing/2014/main" id="{DA07BD7B-95BE-43CB-BF3D-7E1362E8A3BF}"/>
              </a:ext>
            </a:extLst>
          </p:cNvPr>
          <p:cNvSpPr>
            <a:spLocks noGrp="1"/>
          </p:cNvSpPr>
          <p:nvPr>
            <p:ph type="sldNum" idx="4"/>
          </p:nvPr>
        </p:nvSpPr>
        <p:spPr/>
        <p:txBody>
          <a:bodyPr/>
          <a:lstStyle/>
          <a:p>
            <a:r>
              <a:rPr lang="de-DE"/>
              <a:t>Seite </a:t>
            </a:r>
            <a:fld id="{4FE4B295-0834-6D49-AF15-B9AA369363D6}" type="slidenum">
              <a:rPr lang="de-DE" smtClean="0"/>
              <a:pPr/>
              <a:t>12</a:t>
            </a:fld>
            <a:endParaRPr lang="de-DE" dirty="0"/>
          </a:p>
        </p:txBody>
      </p:sp>
      <p:pic>
        <p:nvPicPr>
          <p:cNvPr id="12" name="Inhaltsplatzhalter 11">
            <a:extLst>
              <a:ext uri="{FF2B5EF4-FFF2-40B4-BE49-F238E27FC236}">
                <a16:creationId xmlns:a16="http://schemas.microsoft.com/office/drawing/2014/main" id="{13EBFD76-7265-491C-BFBA-1E357D108AA2}"/>
              </a:ext>
            </a:extLst>
          </p:cNvPr>
          <p:cNvPicPr>
            <a:picLocks noGrp="1" noChangeAspect="1"/>
          </p:cNvPicPr>
          <p:nvPr>
            <p:ph idx="4294967295"/>
          </p:nvPr>
        </p:nvPicPr>
        <p:blipFill>
          <a:blip r:embed="rId2"/>
          <a:stretch>
            <a:fillRect/>
          </a:stretch>
        </p:blipFill>
        <p:spPr>
          <a:xfrm>
            <a:off x="0" y="161726"/>
            <a:ext cx="10142776" cy="7236221"/>
          </a:xfrm>
        </p:spPr>
      </p:pic>
    </p:spTree>
    <p:extLst>
      <p:ext uri="{BB962C8B-B14F-4D97-AF65-F5344CB8AC3E}">
        <p14:creationId xmlns:p14="http://schemas.microsoft.com/office/powerpoint/2010/main" val="386291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D562CB-67F1-4AA4-8B11-AFCB4C3CD95C}"/>
              </a:ext>
            </a:extLst>
          </p:cNvPr>
          <p:cNvSpPr>
            <a:spLocks noGrp="1"/>
          </p:cNvSpPr>
          <p:nvPr>
            <p:ph type="title"/>
          </p:nvPr>
        </p:nvSpPr>
        <p:spPr/>
        <p:txBody>
          <a:bodyPr/>
          <a:lstStyle/>
          <a:p>
            <a:r>
              <a:rPr lang="de-DE" dirty="0">
                <a:latin typeface="Secca KjG" panose="020B0503030003020504" pitchFamily="34" charset="0"/>
              </a:rPr>
              <a:t>Was ist die AGM</a:t>
            </a:r>
            <a:br>
              <a:rPr lang="de-DE" dirty="0">
                <a:latin typeface="Secca KjG" panose="020B0503030003020504" pitchFamily="34" charset="0"/>
              </a:rPr>
            </a:br>
            <a:r>
              <a:rPr lang="de-DE" sz="2400" dirty="0">
                <a:latin typeface="Secca KjG" panose="020B0503030003020504" pitchFamily="34" charset="0"/>
              </a:rPr>
              <a:t>AG Mitgliedergewinnung- und Pflege</a:t>
            </a:r>
            <a:endParaRPr lang="de-DE" dirty="0">
              <a:latin typeface="Secca KjG" panose="020B0503030003020504" pitchFamily="34" charset="0"/>
            </a:endParaRPr>
          </a:p>
        </p:txBody>
      </p:sp>
      <p:sp>
        <p:nvSpPr>
          <p:cNvPr id="3" name="Inhaltsplatzhalter 2">
            <a:extLst>
              <a:ext uri="{FF2B5EF4-FFF2-40B4-BE49-F238E27FC236}">
                <a16:creationId xmlns:a16="http://schemas.microsoft.com/office/drawing/2014/main" id="{5F19030E-CEFB-4F40-8681-E92E3E514D71}"/>
              </a:ext>
            </a:extLst>
          </p:cNvPr>
          <p:cNvSpPr>
            <a:spLocks noGrp="1"/>
          </p:cNvSpPr>
          <p:nvPr>
            <p:ph idx="1"/>
          </p:nvPr>
        </p:nvSpPr>
        <p:spPr>
          <a:xfrm>
            <a:off x="503808" y="1691605"/>
            <a:ext cx="7632848" cy="4392489"/>
          </a:xfrm>
        </p:spPr>
        <p:txBody>
          <a:bodyPr/>
          <a:lstStyle/>
          <a:p>
            <a:pPr marL="457200" indent="-457200">
              <a:buFont typeface="Arial" panose="020B0604020202020204" pitchFamily="34" charset="0"/>
              <a:buChar char="•"/>
            </a:pPr>
            <a:r>
              <a:rPr lang="de-DE" sz="2400" b="0" i="0" dirty="0">
                <a:effectLst/>
                <a:latin typeface="Secca KjG" panose="020B0503030003020504" pitchFamily="34" charset="0"/>
              </a:rPr>
              <a:t>Die KjG ist einer der größten konfessionellen Kinder- &amp; Jugendverbände </a:t>
            </a:r>
          </a:p>
          <a:p>
            <a:pPr marL="457200" indent="-457200">
              <a:buFont typeface="Arial" panose="020B0604020202020204" pitchFamily="34" charset="0"/>
              <a:buChar char="•"/>
            </a:pPr>
            <a:r>
              <a:rPr lang="de-DE" sz="2400" b="0" i="0" dirty="0">
                <a:effectLst/>
                <a:latin typeface="Secca KjG" panose="020B0503030003020504" pitchFamily="34" charset="0"/>
              </a:rPr>
              <a:t>Als Bundesverband stehen wir für die Interessen und Bedürfnisse unserer Mitglieder ein. So werden wir als eine laute Stimme in Kirche und Politik wahrgenommen. </a:t>
            </a:r>
          </a:p>
          <a:p>
            <a:pPr marL="457200" indent="-457200">
              <a:buFont typeface="Arial" panose="020B0604020202020204" pitchFamily="34" charset="0"/>
              <a:buChar char="•"/>
            </a:pPr>
            <a:r>
              <a:rPr lang="de-DE" sz="2400" b="0" i="0" dirty="0">
                <a:effectLst/>
                <a:latin typeface="Secca KjG" panose="020B0503030003020504" pitchFamily="34" charset="0"/>
              </a:rPr>
              <a:t>Damit das so bleibt, brauchen wir immer neue Mitglieder. </a:t>
            </a:r>
            <a:endParaRPr lang="de-DE" sz="2400" dirty="0">
              <a:latin typeface="Secca KjG" panose="020B0503030003020504" pitchFamily="34" charset="0"/>
            </a:endParaRPr>
          </a:p>
          <a:p>
            <a:pPr marL="457200" indent="-457200">
              <a:buFont typeface="Arial" panose="020B0604020202020204" pitchFamily="34" charset="0"/>
              <a:buChar char="•"/>
            </a:pPr>
            <a:r>
              <a:rPr lang="de-DE" sz="2400" b="0" i="0" dirty="0">
                <a:effectLst/>
                <a:latin typeface="Secca KjG" panose="020B0503030003020504" pitchFamily="34" charset="0"/>
              </a:rPr>
              <a:t>Dafür ist die AGM ist zuständig und hat schon einige </a:t>
            </a:r>
            <a:br>
              <a:rPr lang="de-DE" sz="2400" dirty="0">
                <a:latin typeface="Secca KjG" panose="020B0503030003020504" pitchFamily="34" charset="0"/>
              </a:rPr>
            </a:br>
            <a:r>
              <a:rPr lang="de-DE" sz="2400" b="0" i="0" dirty="0">
                <a:effectLst/>
                <a:latin typeface="Secca KjG" panose="020B0503030003020504" pitchFamily="34" charset="0"/>
              </a:rPr>
              <a:t>Kampagnen und Projekte in diesem Bereich durchgeführt.</a:t>
            </a:r>
            <a:endParaRPr lang="de-DE" sz="2400" dirty="0">
              <a:latin typeface="Secca KjG" panose="020B0503030003020504" pitchFamily="34" charset="0"/>
            </a:endParaRPr>
          </a:p>
          <a:p>
            <a:endParaRPr lang="de-DE" dirty="0">
              <a:latin typeface="Secca KjG" panose="020B0503030003020504" pitchFamily="34" charset="0"/>
            </a:endParaRPr>
          </a:p>
        </p:txBody>
      </p:sp>
      <p:sp>
        <p:nvSpPr>
          <p:cNvPr id="5" name="Datumsplatzhalter 4">
            <a:extLst>
              <a:ext uri="{FF2B5EF4-FFF2-40B4-BE49-F238E27FC236}">
                <a16:creationId xmlns:a16="http://schemas.microsoft.com/office/drawing/2014/main" id="{4D74B0A5-25A5-4E9B-8EC7-403E6C5282A3}"/>
              </a:ext>
            </a:extLst>
          </p:cNvPr>
          <p:cNvSpPr>
            <a:spLocks noGrp="1"/>
          </p:cNvSpPr>
          <p:nvPr>
            <p:ph type="dt" idx="2"/>
          </p:nvPr>
        </p:nvSpPr>
        <p:spPr/>
        <p:txBody>
          <a:bodyPr/>
          <a:lstStyle/>
          <a:p>
            <a:fld id="{6977D50B-8B24-4F2A-894A-800F59A65382}"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6" name="Foliennummernplatzhalter 5">
            <a:extLst>
              <a:ext uri="{FF2B5EF4-FFF2-40B4-BE49-F238E27FC236}">
                <a16:creationId xmlns:a16="http://schemas.microsoft.com/office/drawing/2014/main" id="{601CAAA0-1772-437A-AAAE-B33CDF30199C}"/>
              </a:ext>
            </a:extLst>
          </p:cNvPr>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2</a:t>
            </a:fld>
            <a:endParaRPr lang="de-DE" dirty="0">
              <a:latin typeface="Secca KjG" panose="020B0503030003020504" pitchFamily="34" charset="0"/>
            </a:endParaRPr>
          </a:p>
        </p:txBody>
      </p:sp>
    </p:spTree>
    <p:extLst>
      <p:ext uri="{BB962C8B-B14F-4D97-AF65-F5344CB8AC3E}">
        <p14:creationId xmlns:p14="http://schemas.microsoft.com/office/powerpoint/2010/main" val="2600877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02865" y="573533"/>
            <a:ext cx="6948584" cy="1382737"/>
          </a:xfrm>
        </p:spPr>
        <p:txBody>
          <a:bodyPr/>
          <a:lstStyle/>
          <a:p>
            <a:r>
              <a:rPr lang="de-DE" dirty="0">
                <a:latin typeface="Secca KjG" panose="020B0503030003020504" pitchFamily="34" charset="0"/>
              </a:rPr>
              <a:t>Mitgliederorientierung</a:t>
            </a:r>
          </a:p>
        </p:txBody>
      </p:sp>
      <p:sp>
        <p:nvSpPr>
          <p:cNvPr id="6" name="Inhaltsplatzhalter 5"/>
          <p:cNvSpPr>
            <a:spLocks noGrp="1"/>
          </p:cNvSpPr>
          <p:nvPr>
            <p:ph idx="1"/>
          </p:nvPr>
        </p:nvSpPr>
        <p:spPr>
          <a:xfrm>
            <a:off x="503808" y="1835621"/>
            <a:ext cx="8379676" cy="4311709"/>
          </a:xfrm>
        </p:spPr>
        <p:txBody>
          <a:bodyPr/>
          <a:lstStyle/>
          <a:p>
            <a:r>
              <a:rPr lang="de-DE" sz="2400" b="1" dirty="0">
                <a:latin typeface="Secca KjG" panose="020B0503030003020504" pitchFamily="34" charset="0"/>
              </a:rPr>
              <a:t>Definition:</a:t>
            </a:r>
            <a:r>
              <a:rPr lang="de-DE" sz="1800" dirty="0">
                <a:latin typeface="Secca KjG" panose="020B0503030003020504" pitchFamily="34" charset="0"/>
              </a:rPr>
              <a:t> </a:t>
            </a:r>
            <a:r>
              <a:rPr lang="de-DE" sz="2400" dirty="0">
                <a:latin typeface="Secca KjG" panose="020B0503030003020504" pitchFamily="34" charset="0"/>
              </a:rPr>
              <a:t>Mitgliederorientierung umfasst sämtliche Maßnahmen der Analyse, Planung, Durchführung und Kontrolle, die der Gewinnung, Zufriedenheit und Bindung der Mitglieder des Vereins mit dem Ziel des gegenseitigen Nutzens dienen. </a:t>
            </a:r>
          </a:p>
          <a:p>
            <a:r>
              <a:rPr lang="de-DE" sz="2400" b="1" dirty="0">
                <a:latin typeface="Secca KjG" panose="020B0503030003020504" pitchFamily="34" charset="0"/>
              </a:rPr>
              <a:t>Erklärung: </a:t>
            </a:r>
            <a:r>
              <a:rPr lang="de-DE" sz="2400" dirty="0">
                <a:latin typeface="Secca KjG" panose="020B0503030003020504" pitchFamily="34" charset="0"/>
              </a:rPr>
              <a:t>Die Welt und ihre Menschen sind im durchgehenden Wandel. So muss es auch ein Kinder- und Jugendverband sein um den Anforderungen der Mitglieder gerecht zu werden. Daher müssen auch Strukturen ständig angepasst werden. Dennoch müssen langfristig Mitglieder geworben und gehalten </a:t>
            </a:r>
            <a:br>
              <a:rPr lang="de-DE" sz="2400" dirty="0">
                <a:latin typeface="Secca KjG" panose="020B0503030003020504" pitchFamily="34" charset="0"/>
              </a:rPr>
            </a:br>
            <a:r>
              <a:rPr lang="de-DE" sz="2400" dirty="0">
                <a:latin typeface="Secca KjG" panose="020B0503030003020504" pitchFamily="34" charset="0"/>
              </a:rPr>
              <a:t>werden. Hierzu nutzt man die drei Säulen der Mitgliederorientierung.</a:t>
            </a:r>
            <a:br>
              <a:rPr lang="de-DE" dirty="0">
                <a:latin typeface="Secca KjG" panose="020B0503030003020504" pitchFamily="34" charset="0"/>
              </a:rPr>
            </a:br>
            <a:endParaRPr lang="de-DE" dirty="0">
              <a:latin typeface="Secca KjG" panose="020B0503030003020504" pitchFamily="34" charset="0"/>
            </a:endParaRPr>
          </a:p>
        </p:txBody>
      </p:sp>
      <p:sp>
        <p:nvSpPr>
          <p:cNvPr id="3" name="Datumsplatzhalter 2"/>
          <p:cNvSpPr>
            <a:spLocks noGrp="1"/>
          </p:cNvSpPr>
          <p:nvPr>
            <p:ph type="dt" idx="2"/>
          </p:nvPr>
        </p:nvSpPr>
        <p:spPr/>
        <p:txBody>
          <a:bodyPr/>
          <a:lstStyle/>
          <a:p>
            <a:fld id="{80AC4047-676D-4BA7-A313-C81959E0CBC6}"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4" name="Foliennummernplatzhalter 3"/>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3</a:t>
            </a:fld>
            <a:endParaRPr lang="de-DE" dirty="0">
              <a:latin typeface="Secca KjG" panose="020B0503030003020504" pitchFamily="34" charset="0"/>
            </a:endParaRPr>
          </a:p>
        </p:txBody>
      </p:sp>
      <p:sp>
        <p:nvSpPr>
          <p:cNvPr id="7" name="Textfeld 6">
            <a:extLst>
              <a:ext uri="{FF2B5EF4-FFF2-40B4-BE49-F238E27FC236}">
                <a16:creationId xmlns:a16="http://schemas.microsoft.com/office/drawing/2014/main" id="{833CD5D1-E3B0-4B55-9D94-EF7A616DB4CA}"/>
              </a:ext>
            </a:extLst>
          </p:cNvPr>
          <p:cNvSpPr txBox="1"/>
          <p:nvPr/>
        </p:nvSpPr>
        <p:spPr>
          <a:xfrm>
            <a:off x="431800" y="1264901"/>
            <a:ext cx="6334249" cy="461665"/>
          </a:xfrm>
          <a:prstGeom prst="rect">
            <a:avLst/>
          </a:prstGeom>
          <a:noFill/>
        </p:spPr>
        <p:txBody>
          <a:bodyPr wrap="square" rtlCol="0">
            <a:spAutoFit/>
          </a:bodyPr>
          <a:lstStyle/>
          <a:p>
            <a:r>
              <a:rPr lang="de-DE" sz="2400" dirty="0">
                <a:solidFill>
                  <a:schemeClr val="bg2"/>
                </a:solidFill>
                <a:latin typeface="Secca KjG" panose="020B0503030003020504" pitchFamily="34" charset="0"/>
              </a:rPr>
              <a:t>Was ist das und wozu brauche ich das?</a:t>
            </a:r>
          </a:p>
        </p:txBody>
      </p:sp>
    </p:spTree>
    <p:extLst>
      <p:ext uri="{BB962C8B-B14F-4D97-AF65-F5344CB8AC3E}">
        <p14:creationId xmlns:p14="http://schemas.microsoft.com/office/powerpoint/2010/main" val="3499252815"/>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0000" y="537523"/>
            <a:ext cx="6948584" cy="1382737"/>
          </a:xfrm>
        </p:spPr>
        <p:txBody>
          <a:bodyPr/>
          <a:lstStyle/>
          <a:p>
            <a:r>
              <a:rPr lang="de-DE" dirty="0">
                <a:latin typeface="Secca KjG" panose="020B0503030003020504" pitchFamily="34" charset="0"/>
              </a:rPr>
              <a:t>Mitgliederorientierung</a:t>
            </a:r>
          </a:p>
        </p:txBody>
      </p:sp>
      <p:sp>
        <p:nvSpPr>
          <p:cNvPr id="11" name="Rectangle 3"/>
          <p:cNvSpPr>
            <a:spLocks noGrp="1" noChangeArrowheads="1"/>
          </p:cNvSpPr>
          <p:nvPr>
            <p:ph type="dt" idx="2"/>
          </p:nvPr>
        </p:nvSpPr>
        <p:spPr bwMode="auto">
          <a:xfrm>
            <a:off x="7992640" y="6948189"/>
            <a:ext cx="1509713"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tabLst>
                <a:tab pos="723900" algn="l"/>
                <a:tab pos="1447800" algn="l"/>
              </a:tabLst>
              <a:defRPr sz="1200">
                <a:solidFill>
                  <a:schemeClr val="tx1"/>
                </a:solidFill>
                <a:latin typeface="Secca Std Light" charset="0"/>
              </a:defRPr>
            </a:lvl1pPr>
          </a:lstStyle>
          <a:p>
            <a:fld id="{F2F65C6F-0CCD-4548-81CD-88B290000E29}"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12" name="Rectangle 5"/>
          <p:cNvSpPr>
            <a:spLocks noGrp="1" noChangeArrowheads="1"/>
          </p:cNvSpPr>
          <p:nvPr>
            <p:ph type="sldNum" idx="4"/>
          </p:nvPr>
        </p:nvSpPr>
        <p:spPr bwMode="auto">
          <a:xfrm>
            <a:off x="7851328" y="6948189"/>
            <a:ext cx="1941512" cy="35877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a:tabLst>
                <a:tab pos="723900" algn="l"/>
                <a:tab pos="1447800" algn="l"/>
              </a:tabLst>
              <a:defRPr sz="1200">
                <a:solidFill>
                  <a:schemeClr val="tx1"/>
                </a:solidFill>
                <a:latin typeface="Secca Std Light" charset="0"/>
              </a:defRPr>
            </a:lvl1p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4</a:t>
            </a:fld>
            <a:endParaRPr lang="de-DE" dirty="0">
              <a:latin typeface="Secca KjG" panose="020B0503030003020504" pitchFamily="34" charset="0"/>
            </a:endParaRPr>
          </a:p>
        </p:txBody>
      </p:sp>
      <p:sp>
        <p:nvSpPr>
          <p:cNvPr id="4" name="Rechteck: abgerundete Ecken 3">
            <a:extLst>
              <a:ext uri="{FF2B5EF4-FFF2-40B4-BE49-F238E27FC236}">
                <a16:creationId xmlns:a16="http://schemas.microsoft.com/office/drawing/2014/main" id="{FFEFB190-8295-4349-BD3D-C2DF74CE26AF}"/>
              </a:ext>
            </a:extLst>
          </p:cNvPr>
          <p:cNvSpPr/>
          <p:nvPr/>
        </p:nvSpPr>
        <p:spPr bwMode="auto">
          <a:xfrm>
            <a:off x="540000" y="2209839"/>
            <a:ext cx="3780232" cy="3154064"/>
          </a:xfrm>
          <a:prstGeom prst="roundRect">
            <a:avLst/>
          </a:prstGeom>
          <a:solidFill>
            <a:srgbClr val="005855"/>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0">
              <a:lnSpc>
                <a:spcPct val="100000"/>
              </a:lnSpc>
              <a:spcBef>
                <a:spcPct val="0"/>
              </a:spcBef>
              <a:spcAft>
                <a:spcPct val="0"/>
              </a:spcAft>
              <a:buClr>
                <a:srgbClr val="000000"/>
              </a:buClr>
              <a:buSzPct val="100000"/>
              <a:buFont typeface="Times New Roman" charset="0"/>
              <a:buNone/>
              <a:tabLst/>
            </a:pPr>
            <a:r>
              <a:rPr kumimoji="0" lang="de-DE" sz="4000" b="1" i="0" u="none" strike="noStrike" cap="none" normalizeH="0" baseline="0" dirty="0">
                <a:ln>
                  <a:noFill/>
                </a:ln>
                <a:effectLst/>
                <a:latin typeface="Secca KjG" panose="020B0503030003020504" pitchFamily="34" charset="0"/>
              </a:rPr>
              <a:t>Mitglieder-</a:t>
            </a:r>
          </a:p>
        </p:txBody>
      </p:sp>
      <p:sp>
        <p:nvSpPr>
          <p:cNvPr id="5" name="Pfeil: nach rechts 4">
            <a:extLst>
              <a:ext uri="{FF2B5EF4-FFF2-40B4-BE49-F238E27FC236}">
                <a16:creationId xmlns:a16="http://schemas.microsoft.com/office/drawing/2014/main" id="{9B032DBD-7BB8-4E53-9473-9AD76A1B7FDB}"/>
              </a:ext>
            </a:extLst>
          </p:cNvPr>
          <p:cNvSpPr/>
          <p:nvPr/>
        </p:nvSpPr>
        <p:spPr bwMode="auto">
          <a:xfrm>
            <a:off x="4680272" y="2209839"/>
            <a:ext cx="3096344" cy="1008112"/>
          </a:xfrm>
          <a:prstGeom prst="rightArrow">
            <a:avLst/>
          </a:prstGeom>
          <a:solidFill>
            <a:schemeClr val="tx1"/>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r>
              <a:rPr kumimoji="0" lang="de-DE" sz="2800" b="1" i="0" u="none" strike="noStrike" cap="none" normalizeH="0" baseline="0" dirty="0">
                <a:ln>
                  <a:noFill/>
                </a:ln>
                <a:solidFill>
                  <a:srgbClr val="005855"/>
                </a:solidFill>
                <a:effectLst/>
                <a:latin typeface="Secca KjG" panose="020B0503030003020504" pitchFamily="34" charset="0"/>
              </a:rPr>
              <a:t>-gewinnung</a:t>
            </a:r>
          </a:p>
        </p:txBody>
      </p:sp>
      <p:sp>
        <p:nvSpPr>
          <p:cNvPr id="9" name="Pfeil: nach rechts 8">
            <a:extLst>
              <a:ext uri="{FF2B5EF4-FFF2-40B4-BE49-F238E27FC236}">
                <a16:creationId xmlns:a16="http://schemas.microsoft.com/office/drawing/2014/main" id="{0E04EFEA-D2C3-40EA-8E87-D1044A0FB3B0}"/>
              </a:ext>
            </a:extLst>
          </p:cNvPr>
          <p:cNvSpPr/>
          <p:nvPr/>
        </p:nvSpPr>
        <p:spPr bwMode="auto">
          <a:xfrm>
            <a:off x="4680272" y="3275781"/>
            <a:ext cx="3096344" cy="1008112"/>
          </a:xfrm>
          <a:prstGeom prst="rightArrow">
            <a:avLst/>
          </a:prstGeom>
          <a:solidFill>
            <a:schemeClr val="tx1"/>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r>
              <a:rPr kumimoji="0" lang="de-DE" sz="2800" b="1" i="0" u="none" strike="noStrike" cap="none" normalizeH="0" baseline="0" dirty="0">
                <a:ln>
                  <a:noFill/>
                </a:ln>
                <a:solidFill>
                  <a:srgbClr val="005855"/>
                </a:solidFill>
                <a:effectLst/>
                <a:latin typeface="Secca KjG" panose="020B0503030003020504" pitchFamily="34" charset="0"/>
              </a:rPr>
              <a:t>-zufriedenheit</a:t>
            </a:r>
          </a:p>
        </p:txBody>
      </p:sp>
      <p:sp>
        <p:nvSpPr>
          <p:cNvPr id="13" name="Pfeil: nach rechts 12">
            <a:extLst>
              <a:ext uri="{FF2B5EF4-FFF2-40B4-BE49-F238E27FC236}">
                <a16:creationId xmlns:a16="http://schemas.microsoft.com/office/drawing/2014/main" id="{9C486B9A-4881-4748-B1E6-458D08049737}"/>
              </a:ext>
            </a:extLst>
          </p:cNvPr>
          <p:cNvSpPr/>
          <p:nvPr/>
        </p:nvSpPr>
        <p:spPr bwMode="auto">
          <a:xfrm>
            <a:off x="4680272" y="4355791"/>
            <a:ext cx="3096344" cy="1008112"/>
          </a:xfrm>
          <a:prstGeom prst="rightArrow">
            <a:avLst/>
          </a:prstGeom>
          <a:solidFill>
            <a:schemeClr val="tx1"/>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r>
              <a:rPr kumimoji="0" lang="de-DE" sz="2800" b="1" i="0" u="none" strike="noStrike" cap="none" normalizeH="0" baseline="0" dirty="0">
                <a:ln>
                  <a:noFill/>
                </a:ln>
                <a:solidFill>
                  <a:srgbClr val="005855"/>
                </a:solidFill>
                <a:effectLst/>
                <a:latin typeface="Secca KjG" panose="020B0503030003020504" pitchFamily="34" charset="0"/>
              </a:rPr>
              <a:t>-bindung</a:t>
            </a:r>
          </a:p>
        </p:txBody>
      </p:sp>
      <p:sp>
        <p:nvSpPr>
          <p:cNvPr id="6" name="Textfeld 5">
            <a:extLst>
              <a:ext uri="{FF2B5EF4-FFF2-40B4-BE49-F238E27FC236}">
                <a16:creationId xmlns:a16="http://schemas.microsoft.com/office/drawing/2014/main" id="{32028523-8C1A-4385-A53F-3E7527450ADA}"/>
              </a:ext>
            </a:extLst>
          </p:cNvPr>
          <p:cNvSpPr txBox="1"/>
          <p:nvPr/>
        </p:nvSpPr>
        <p:spPr>
          <a:xfrm>
            <a:off x="540000" y="1208364"/>
            <a:ext cx="6948584" cy="461665"/>
          </a:xfrm>
          <a:prstGeom prst="rect">
            <a:avLst/>
          </a:prstGeom>
          <a:noFill/>
        </p:spPr>
        <p:txBody>
          <a:bodyPr wrap="square" rtlCol="0">
            <a:spAutoFit/>
          </a:bodyPr>
          <a:lstStyle/>
          <a:p>
            <a:r>
              <a:rPr lang="de-DE" sz="2400" dirty="0">
                <a:solidFill>
                  <a:srgbClr val="005855"/>
                </a:solidFill>
                <a:latin typeface="Secca KjG" panose="020B0503030003020504" pitchFamily="34" charset="0"/>
              </a:rPr>
              <a:t>Struktur </a:t>
            </a:r>
          </a:p>
        </p:txBody>
      </p:sp>
    </p:spTree>
    <p:extLst>
      <p:ext uri="{BB962C8B-B14F-4D97-AF65-F5344CB8AC3E}">
        <p14:creationId xmlns:p14="http://schemas.microsoft.com/office/powerpoint/2010/main" val="1052731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75816" y="561218"/>
            <a:ext cx="6948584" cy="1382737"/>
          </a:xfrm>
        </p:spPr>
        <p:txBody>
          <a:bodyPr/>
          <a:lstStyle/>
          <a:p>
            <a:r>
              <a:rPr lang="de-DE" dirty="0">
                <a:latin typeface="Secca KjG" panose="020B0503030003020504" pitchFamily="34" charset="0"/>
              </a:rPr>
              <a:t>Mitgliedergewinnung</a:t>
            </a:r>
          </a:p>
        </p:txBody>
      </p:sp>
      <p:sp>
        <p:nvSpPr>
          <p:cNvPr id="6" name="Inhaltsplatzhalter 5"/>
          <p:cNvSpPr>
            <a:spLocks noGrp="1"/>
          </p:cNvSpPr>
          <p:nvPr>
            <p:ph idx="1"/>
          </p:nvPr>
        </p:nvSpPr>
        <p:spPr>
          <a:xfrm>
            <a:off x="575816" y="1871625"/>
            <a:ext cx="8379676" cy="3996444"/>
          </a:xfrm>
        </p:spPr>
        <p:txBody>
          <a:bodyPr/>
          <a:lstStyle/>
          <a:p>
            <a:r>
              <a:rPr lang="de-DE" sz="2400" b="1" dirty="0">
                <a:latin typeface="Secca KjG" panose="020B0503030003020504" pitchFamily="34" charset="0"/>
              </a:rPr>
              <a:t>Definition: </a:t>
            </a:r>
            <a:r>
              <a:rPr lang="de-DE" sz="2400" dirty="0">
                <a:latin typeface="Secca KjG" panose="020B0503030003020504" pitchFamily="34" charset="0"/>
              </a:rPr>
              <a:t>Mitgliedergewinnung umfasst sämtliche Maßnahmen die sich mit den eigenen Angeboten unter dem Aspekt der Attraktivität für Nichtverbandsangehörige auseinandersetzen. Dies gilt nicht nur für öffentliche Aktionen sondern auch für die allgemeine Präsenz des Verbandes.</a:t>
            </a:r>
          </a:p>
          <a:p>
            <a:r>
              <a:rPr lang="de-DE" sz="2400" b="1" dirty="0">
                <a:latin typeface="Secca KjG" panose="020B0503030003020504" pitchFamily="34" charset="0"/>
              </a:rPr>
              <a:t>Erklärung: </a:t>
            </a:r>
            <a:r>
              <a:rPr lang="de-DE" sz="2400" dirty="0">
                <a:latin typeface="Secca KjG" panose="020B0503030003020504" pitchFamily="34" charset="0"/>
              </a:rPr>
              <a:t>Ein Verband braucht Mitglieder um als solcher zu funktionieren. Es braucht Mitglieder um einen Verband zu gestalten. Bei der Mitgliedergewinnung geht es darum eben </a:t>
            </a:r>
            <a:br>
              <a:rPr lang="de-DE" sz="2400" dirty="0">
                <a:latin typeface="Secca KjG" panose="020B0503030003020504" pitchFamily="34" charset="0"/>
              </a:rPr>
            </a:br>
            <a:r>
              <a:rPr lang="de-DE" sz="2400" dirty="0">
                <a:latin typeface="Secca KjG" panose="020B0503030003020504" pitchFamily="34" charset="0"/>
              </a:rPr>
              <a:t>solche zu werben. Ob auf Aktionen, bei Bildungsveranstaltungen oder sonst wo. Mitglieder müssen eben gewonnen werden.</a:t>
            </a:r>
            <a:br>
              <a:rPr lang="de-DE" dirty="0">
                <a:latin typeface="Secca KjG" panose="020B0503030003020504" pitchFamily="34" charset="0"/>
              </a:rPr>
            </a:br>
            <a:endParaRPr lang="de-DE" dirty="0">
              <a:latin typeface="Secca KjG" panose="020B0503030003020504" pitchFamily="34" charset="0"/>
            </a:endParaRPr>
          </a:p>
        </p:txBody>
      </p:sp>
      <p:sp>
        <p:nvSpPr>
          <p:cNvPr id="3" name="Datumsplatzhalter 2"/>
          <p:cNvSpPr>
            <a:spLocks noGrp="1"/>
          </p:cNvSpPr>
          <p:nvPr>
            <p:ph type="dt" idx="2"/>
          </p:nvPr>
        </p:nvSpPr>
        <p:spPr/>
        <p:txBody>
          <a:bodyPr/>
          <a:lstStyle/>
          <a:p>
            <a:fld id="{80AC4047-676D-4BA7-A313-C81959E0CBC6}"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4" name="Foliennummernplatzhalter 3"/>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5</a:t>
            </a:fld>
            <a:endParaRPr lang="de-DE" dirty="0">
              <a:latin typeface="Secca KjG" panose="020B0503030003020504" pitchFamily="34" charset="0"/>
            </a:endParaRPr>
          </a:p>
        </p:txBody>
      </p:sp>
      <p:sp>
        <p:nvSpPr>
          <p:cNvPr id="7" name="Textfeld 6">
            <a:extLst>
              <a:ext uri="{FF2B5EF4-FFF2-40B4-BE49-F238E27FC236}">
                <a16:creationId xmlns:a16="http://schemas.microsoft.com/office/drawing/2014/main" id="{833CD5D1-E3B0-4B55-9D94-EF7A616DB4CA}"/>
              </a:ext>
            </a:extLst>
          </p:cNvPr>
          <p:cNvSpPr txBox="1"/>
          <p:nvPr/>
        </p:nvSpPr>
        <p:spPr>
          <a:xfrm>
            <a:off x="503808" y="1205291"/>
            <a:ext cx="6334249" cy="738664"/>
          </a:xfrm>
          <a:prstGeom prst="rect">
            <a:avLst/>
          </a:prstGeom>
          <a:noFill/>
        </p:spPr>
        <p:txBody>
          <a:bodyPr wrap="square" rtlCol="0">
            <a:spAutoFit/>
          </a:bodyPr>
          <a:lstStyle/>
          <a:p>
            <a:r>
              <a:rPr lang="de-DE" sz="2400" dirty="0">
                <a:solidFill>
                  <a:schemeClr val="bg2"/>
                </a:solidFill>
                <a:latin typeface="Secca KjG" panose="020B0503030003020504" pitchFamily="34" charset="0"/>
              </a:rPr>
              <a:t>Was ist das und wozu brauche ich das?</a:t>
            </a:r>
          </a:p>
          <a:p>
            <a:endParaRPr lang="de-DE" dirty="0">
              <a:latin typeface="Secca KjG" panose="020B0503030003020504" pitchFamily="34" charset="0"/>
            </a:endParaRPr>
          </a:p>
        </p:txBody>
      </p:sp>
    </p:spTree>
    <p:extLst>
      <p:ext uri="{BB962C8B-B14F-4D97-AF65-F5344CB8AC3E}">
        <p14:creationId xmlns:p14="http://schemas.microsoft.com/office/powerpoint/2010/main" val="3044950744"/>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75816" y="599530"/>
            <a:ext cx="6948584" cy="1382737"/>
          </a:xfrm>
        </p:spPr>
        <p:txBody>
          <a:bodyPr/>
          <a:lstStyle/>
          <a:p>
            <a:r>
              <a:rPr lang="de-DE" dirty="0">
                <a:latin typeface="Secca KjG" panose="020B0503030003020504" pitchFamily="34" charset="0"/>
              </a:rPr>
              <a:t>Mitgliederzufriedenheit</a:t>
            </a:r>
          </a:p>
        </p:txBody>
      </p:sp>
      <p:sp>
        <p:nvSpPr>
          <p:cNvPr id="6" name="Inhaltsplatzhalter 5"/>
          <p:cNvSpPr>
            <a:spLocks noGrp="1"/>
          </p:cNvSpPr>
          <p:nvPr>
            <p:ph idx="1"/>
          </p:nvPr>
        </p:nvSpPr>
        <p:spPr>
          <a:xfrm>
            <a:off x="575816" y="1871625"/>
            <a:ext cx="8379676" cy="4284476"/>
          </a:xfrm>
        </p:spPr>
        <p:txBody>
          <a:bodyPr/>
          <a:lstStyle/>
          <a:p>
            <a:r>
              <a:rPr lang="de-DE" sz="2400" b="1" dirty="0">
                <a:latin typeface="Secca KjG" panose="020B0503030003020504" pitchFamily="34" charset="0"/>
              </a:rPr>
              <a:t>Definition: </a:t>
            </a:r>
            <a:r>
              <a:rPr lang="de-DE" sz="2400" dirty="0">
                <a:latin typeface="Secca KjG" panose="020B0503030003020504" pitchFamily="34" charset="0"/>
              </a:rPr>
              <a:t>Mitgliederzufriedenheit umfasst sämtliche Maßnahmen, die dafür sorgen, dass bereits gewonnene Mitglieder glücklicher in der Verbandsstruktur sind. Angebote sind auf sie angepasst, diese werden gefördert und sind ein Teil der Verbandsstruktur.</a:t>
            </a:r>
          </a:p>
          <a:p>
            <a:r>
              <a:rPr lang="de-DE" sz="2400" b="1" dirty="0">
                <a:latin typeface="Secca KjG" panose="020B0503030003020504" pitchFamily="34" charset="0"/>
              </a:rPr>
              <a:t>Erklärung: </a:t>
            </a:r>
            <a:r>
              <a:rPr lang="de-DE" sz="2400" dirty="0">
                <a:latin typeface="Secca KjG" panose="020B0503030003020504" pitchFamily="34" charset="0"/>
              </a:rPr>
              <a:t>Es gibt viele verschiedene Angebote und Projekte in einem Verband. Aber erreicht man damit auch die Zielgruppe? Die eigenen Mitglieder sind das wichtigste in einem Verband und sollten immer oberste Priorität haben. Hier gilt es zu schauen, </a:t>
            </a:r>
            <a:br>
              <a:rPr lang="de-DE" sz="2400" dirty="0">
                <a:latin typeface="Secca KjG" panose="020B0503030003020504" pitchFamily="34" charset="0"/>
              </a:rPr>
            </a:br>
            <a:r>
              <a:rPr lang="de-DE" sz="2400" dirty="0">
                <a:latin typeface="Secca KjG" panose="020B0503030003020504" pitchFamily="34" charset="0"/>
              </a:rPr>
              <a:t>ob die Angebote auf die eigenen Mitglieder angepasst sind, </a:t>
            </a:r>
            <a:br>
              <a:rPr lang="de-DE" sz="2400" dirty="0">
                <a:latin typeface="Secca KjG" panose="020B0503030003020504" pitchFamily="34" charset="0"/>
              </a:rPr>
            </a:br>
            <a:r>
              <a:rPr lang="de-DE" sz="2400" dirty="0">
                <a:latin typeface="Secca KjG" panose="020B0503030003020504" pitchFamily="34" charset="0"/>
              </a:rPr>
              <a:t>wie zufrieden diese mit den Angeboten sind und was man tun kann um Mitglieder für den Verband zu begeistern.</a:t>
            </a:r>
            <a:br>
              <a:rPr lang="de-DE" dirty="0">
                <a:latin typeface="Secca KjG" panose="020B0503030003020504" pitchFamily="34" charset="0"/>
              </a:rPr>
            </a:br>
            <a:endParaRPr lang="de-DE" dirty="0">
              <a:latin typeface="Secca KjG" panose="020B0503030003020504" pitchFamily="34" charset="0"/>
            </a:endParaRPr>
          </a:p>
        </p:txBody>
      </p:sp>
      <p:sp>
        <p:nvSpPr>
          <p:cNvPr id="3" name="Datumsplatzhalter 2"/>
          <p:cNvSpPr>
            <a:spLocks noGrp="1"/>
          </p:cNvSpPr>
          <p:nvPr>
            <p:ph type="dt" idx="2"/>
          </p:nvPr>
        </p:nvSpPr>
        <p:spPr/>
        <p:txBody>
          <a:bodyPr/>
          <a:lstStyle/>
          <a:p>
            <a:fld id="{80AC4047-676D-4BA7-A313-C81959E0CBC6}"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4" name="Foliennummernplatzhalter 3"/>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6</a:t>
            </a:fld>
            <a:endParaRPr lang="de-DE" dirty="0">
              <a:latin typeface="Secca KjG" panose="020B0503030003020504" pitchFamily="34" charset="0"/>
            </a:endParaRPr>
          </a:p>
        </p:txBody>
      </p:sp>
      <p:sp>
        <p:nvSpPr>
          <p:cNvPr id="7" name="Textfeld 6">
            <a:extLst>
              <a:ext uri="{FF2B5EF4-FFF2-40B4-BE49-F238E27FC236}">
                <a16:creationId xmlns:a16="http://schemas.microsoft.com/office/drawing/2014/main" id="{833CD5D1-E3B0-4B55-9D94-EF7A616DB4CA}"/>
              </a:ext>
            </a:extLst>
          </p:cNvPr>
          <p:cNvSpPr txBox="1"/>
          <p:nvPr/>
        </p:nvSpPr>
        <p:spPr>
          <a:xfrm>
            <a:off x="503808" y="1243603"/>
            <a:ext cx="6334249" cy="738664"/>
          </a:xfrm>
          <a:prstGeom prst="rect">
            <a:avLst/>
          </a:prstGeom>
          <a:noFill/>
        </p:spPr>
        <p:txBody>
          <a:bodyPr wrap="square" rtlCol="0">
            <a:spAutoFit/>
          </a:bodyPr>
          <a:lstStyle/>
          <a:p>
            <a:r>
              <a:rPr lang="de-DE" sz="2400" dirty="0">
                <a:solidFill>
                  <a:schemeClr val="bg2"/>
                </a:solidFill>
                <a:latin typeface="Secca KjG" panose="020B0503030003020504" pitchFamily="34" charset="0"/>
              </a:rPr>
              <a:t>Was ist das und wozu brauche ich das?</a:t>
            </a:r>
          </a:p>
          <a:p>
            <a:endParaRPr lang="de-DE" dirty="0">
              <a:latin typeface="Secca KjG" panose="020B0503030003020504" pitchFamily="34" charset="0"/>
            </a:endParaRPr>
          </a:p>
        </p:txBody>
      </p:sp>
    </p:spTree>
    <p:extLst>
      <p:ext uri="{BB962C8B-B14F-4D97-AF65-F5344CB8AC3E}">
        <p14:creationId xmlns:p14="http://schemas.microsoft.com/office/powerpoint/2010/main" val="3937265250"/>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503808" y="611485"/>
            <a:ext cx="6948584" cy="1382737"/>
          </a:xfrm>
        </p:spPr>
        <p:txBody>
          <a:bodyPr/>
          <a:lstStyle/>
          <a:p>
            <a:r>
              <a:rPr lang="de-DE" dirty="0">
                <a:latin typeface="Secca KjG" panose="020B0503030003020504" pitchFamily="34" charset="0"/>
              </a:rPr>
              <a:t>Mitgliederbindung</a:t>
            </a:r>
          </a:p>
        </p:txBody>
      </p:sp>
      <p:sp>
        <p:nvSpPr>
          <p:cNvPr id="6" name="Inhaltsplatzhalter 5"/>
          <p:cNvSpPr>
            <a:spLocks noGrp="1"/>
          </p:cNvSpPr>
          <p:nvPr>
            <p:ph idx="1"/>
          </p:nvPr>
        </p:nvSpPr>
        <p:spPr>
          <a:xfrm>
            <a:off x="503808" y="1871625"/>
            <a:ext cx="8438310" cy="3816424"/>
          </a:xfrm>
        </p:spPr>
        <p:txBody>
          <a:bodyPr/>
          <a:lstStyle/>
          <a:p>
            <a:r>
              <a:rPr lang="de-DE" sz="2400" b="1" dirty="0">
                <a:latin typeface="Secca KjG" panose="020B0503030003020504" pitchFamily="34" charset="0"/>
              </a:rPr>
              <a:t>Definition: </a:t>
            </a:r>
            <a:r>
              <a:rPr lang="de-DE" sz="2400" dirty="0">
                <a:latin typeface="Secca KjG" panose="020B0503030003020504" pitchFamily="34" charset="0"/>
              </a:rPr>
              <a:t>Mitgliederbindung umfasst sämtliche Maßnahmen, die ein Mitglied dazu bewegen langfristig Teil des Verbandes zu bleiben. Es geht hier um die Analyse der Anforderungen der Mitglieder an den Verband und im Rückkehrschluss der Anpassung der eigenen Angebote.</a:t>
            </a:r>
          </a:p>
          <a:p>
            <a:r>
              <a:rPr lang="de-DE" sz="2400" b="1" dirty="0">
                <a:latin typeface="Secca KjG" panose="020B0503030003020504" pitchFamily="34" charset="0"/>
              </a:rPr>
              <a:t>Erklärung: </a:t>
            </a:r>
            <a:r>
              <a:rPr lang="de-DE" sz="2400" dirty="0">
                <a:latin typeface="Secca KjG" panose="020B0503030003020504" pitchFamily="34" charset="0"/>
              </a:rPr>
              <a:t>Mitglieder zu generieren ist die eine Sache, bleiben diese aber nicht langfristig im Verband ist dies ein schlechtes Zeichen. Es geht darum den Anforderungen der Mitglieder gerecht zu werden, in dem man sich ein Stück weit der Lebenswelt dieser anpasst und es für sie lohnenswert macht ein Teil des Verbandes zu sein.</a:t>
            </a:r>
            <a:br>
              <a:rPr lang="de-DE" dirty="0">
                <a:latin typeface="Secca KjG" panose="020B0503030003020504" pitchFamily="34" charset="0"/>
              </a:rPr>
            </a:br>
            <a:endParaRPr lang="de-DE" dirty="0">
              <a:latin typeface="Secca KjG" panose="020B0503030003020504" pitchFamily="34" charset="0"/>
            </a:endParaRPr>
          </a:p>
        </p:txBody>
      </p:sp>
      <p:sp>
        <p:nvSpPr>
          <p:cNvPr id="3" name="Datumsplatzhalter 2"/>
          <p:cNvSpPr>
            <a:spLocks noGrp="1"/>
          </p:cNvSpPr>
          <p:nvPr>
            <p:ph type="dt" idx="2"/>
          </p:nvPr>
        </p:nvSpPr>
        <p:spPr/>
        <p:txBody>
          <a:bodyPr/>
          <a:lstStyle/>
          <a:p>
            <a:fld id="{80AC4047-676D-4BA7-A313-C81959E0CBC6}"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4" name="Foliennummernplatzhalter 3"/>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7</a:t>
            </a:fld>
            <a:endParaRPr lang="de-DE" dirty="0">
              <a:latin typeface="Secca KjG" panose="020B0503030003020504" pitchFamily="34" charset="0"/>
            </a:endParaRPr>
          </a:p>
        </p:txBody>
      </p:sp>
      <p:sp>
        <p:nvSpPr>
          <p:cNvPr id="7" name="Textfeld 6">
            <a:extLst>
              <a:ext uri="{FF2B5EF4-FFF2-40B4-BE49-F238E27FC236}">
                <a16:creationId xmlns:a16="http://schemas.microsoft.com/office/drawing/2014/main" id="{833CD5D1-E3B0-4B55-9D94-EF7A616DB4CA}"/>
              </a:ext>
            </a:extLst>
          </p:cNvPr>
          <p:cNvSpPr txBox="1"/>
          <p:nvPr/>
        </p:nvSpPr>
        <p:spPr>
          <a:xfrm>
            <a:off x="431800" y="1257922"/>
            <a:ext cx="6334249" cy="738664"/>
          </a:xfrm>
          <a:prstGeom prst="rect">
            <a:avLst/>
          </a:prstGeom>
          <a:noFill/>
        </p:spPr>
        <p:txBody>
          <a:bodyPr wrap="square" rtlCol="0">
            <a:spAutoFit/>
          </a:bodyPr>
          <a:lstStyle/>
          <a:p>
            <a:r>
              <a:rPr lang="de-DE" sz="2400" dirty="0">
                <a:solidFill>
                  <a:schemeClr val="bg2"/>
                </a:solidFill>
                <a:latin typeface="Secca KjG" panose="020B0503030003020504" pitchFamily="34" charset="0"/>
              </a:rPr>
              <a:t>Was ist das und wozu brauche ich das?</a:t>
            </a:r>
          </a:p>
          <a:p>
            <a:endParaRPr lang="de-DE" dirty="0">
              <a:latin typeface="Secca KjG" panose="020B0503030003020504" pitchFamily="34" charset="0"/>
            </a:endParaRPr>
          </a:p>
        </p:txBody>
      </p:sp>
    </p:spTree>
    <p:extLst>
      <p:ext uri="{BB962C8B-B14F-4D97-AF65-F5344CB8AC3E}">
        <p14:creationId xmlns:p14="http://schemas.microsoft.com/office/powerpoint/2010/main" val="220426647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feil: Chevron 7">
            <a:extLst>
              <a:ext uri="{FF2B5EF4-FFF2-40B4-BE49-F238E27FC236}">
                <a16:creationId xmlns:a16="http://schemas.microsoft.com/office/drawing/2014/main" id="{6008AB5B-E03C-4EFC-9580-7DA5E7C5EFFF}"/>
              </a:ext>
            </a:extLst>
          </p:cNvPr>
          <p:cNvSpPr/>
          <p:nvPr/>
        </p:nvSpPr>
        <p:spPr bwMode="auto">
          <a:xfrm>
            <a:off x="503808" y="3936631"/>
            <a:ext cx="3059112" cy="2003446"/>
          </a:xfrm>
          <a:prstGeom prst="chevron">
            <a:avLst/>
          </a:prstGeom>
          <a:solidFill>
            <a:srgbClr val="005855"/>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2000" b="0" i="0" u="none" strike="noStrike" cap="none" normalizeH="0" baseline="0" dirty="0">
              <a:ln>
                <a:noFill/>
              </a:ln>
              <a:effectLst/>
              <a:latin typeface="Secca KjG" panose="020B0503030003020504" pitchFamily="34" charset="0"/>
            </a:endParaRPr>
          </a:p>
        </p:txBody>
      </p:sp>
      <p:sp>
        <p:nvSpPr>
          <p:cNvPr id="2" name="Titel 1">
            <a:extLst>
              <a:ext uri="{FF2B5EF4-FFF2-40B4-BE49-F238E27FC236}">
                <a16:creationId xmlns:a16="http://schemas.microsoft.com/office/drawing/2014/main" id="{E5971E9E-EF55-44C1-B7A4-FAF3519B7315}"/>
              </a:ext>
            </a:extLst>
          </p:cNvPr>
          <p:cNvSpPr>
            <a:spLocks noGrp="1"/>
          </p:cNvSpPr>
          <p:nvPr>
            <p:ph type="title"/>
          </p:nvPr>
        </p:nvSpPr>
        <p:spPr>
          <a:xfrm>
            <a:off x="503808" y="606484"/>
            <a:ext cx="6948584" cy="1382737"/>
          </a:xfrm>
        </p:spPr>
        <p:txBody>
          <a:bodyPr/>
          <a:lstStyle/>
          <a:p>
            <a:r>
              <a:rPr lang="de-DE" dirty="0">
                <a:latin typeface="Secca KjG" panose="020B0503030003020504" pitchFamily="34" charset="0"/>
              </a:rPr>
              <a:t>Die Mitgliederkette</a:t>
            </a:r>
          </a:p>
        </p:txBody>
      </p:sp>
      <p:sp>
        <p:nvSpPr>
          <p:cNvPr id="3" name="Inhaltsplatzhalter 2">
            <a:extLst>
              <a:ext uri="{FF2B5EF4-FFF2-40B4-BE49-F238E27FC236}">
                <a16:creationId xmlns:a16="http://schemas.microsoft.com/office/drawing/2014/main" id="{63972D97-33E3-4443-9401-5AB7465CA803}"/>
              </a:ext>
            </a:extLst>
          </p:cNvPr>
          <p:cNvSpPr>
            <a:spLocks noGrp="1"/>
          </p:cNvSpPr>
          <p:nvPr>
            <p:ph idx="1"/>
          </p:nvPr>
        </p:nvSpPr>
        <p:spPr>
          <a:xfrm>
            <a:off x="503808" y="2267670"/>
            <a:ext cx="8856984" cy="3816424"/>
          </a:xfrm>
        </p:spPr>
        <p:txBody>
          <a:bodyPr/>
          <a:lstStyle/>
          <a:p>
            <a:r>
              <a:rPr lang="de-DE" sz="2400" dirty="0">
                <a:latin typeface="Secca KjG" panose="020B0503030003020504" pitchFamily="34" charset="0"/>
              </a:rPr>
              <a:t>Es gibt sozusagen eine Erfolgskette: Wenn ein Verband zielgruppenorientiert ist und die Bedürfnisse seiner Mitglieder befriedigt, dann erzielt er eine hohe Mitgliederzufriedenheit und eine hohe Mitgliederbindung. </a:t>
            </a:r>
          </a:p>
        </p:txBody>
      </p:sp>
      <p:sp>
        <p:nvSpPr>
          <p:cNvPr id="5" name="Datumsplatzhalter 4">
            <a:extLst>
              <a:ext uri="{FF2B5EF4-FFF2-40B4-BE49-F238E27FC236}">
                <a16:creationId xmlns:a16="http://schemas.microsoft.com/office/drawing/2014/main" id="{59AB887C-E60C-4C59-BF0C-E4212D16BD75}"/>
              </a:ext>
            </a:extLst>
          </p:cNvPr>
          <p:cNvSpPr>
            <a:spLocks noGrp="1"/>
          </p:cNvSpPr>
          <p:nvPr>
            <p:ph type="dt" idx="2"/>
          </p:nvPr>
        </p:nvSpPr>
        <p:spPr/>
        <p:txBody>
          <a:bodyPr/>
          <a:lstStyle/>
          <a:p>
            <a:fld id="{6977D50B-8B24-4F2A-894A-800F59A65382}"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6" name="Foliennummernplatzhalter 5">
            <a:extLst>
              <a:ext uri="{FF2B5EF4-FFF2-40B4-BE49-F238E27FC236}">
                <a16:creationId xmlns:a16="http://schemas.microsoft.com/office/drawing/2014/main" id="{300AACE7-21E4-4515-A145-416AE8D57E5D}"/>
              </a:ext>
            </a:extLst>
          </p:cNvPr>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8</a:t>
            </a:fld>
            <a:endParaRPr lang="de-DE" dirty="0">
              <a:latin typeface="Secca KjG" panose="020B0503030003020504" pitchFamily="34" charset="0"/>
            </a:endParaRPr>
          </a:p>
        </p:txBody>
      </p:sp>
      <p:sp>
        <p:nvSpPr>
          <p:cNvPr id="7" name="Textfeld 6">
            <a:extLst>
              <a:ext uri="{FF2B5EF4-FFF2-40B4-BE49-F238E27FC236}">
                <a16:creationId xmlns:a16="http://schemas.microsoft.com/office/drawing/2014/main" id="{C0AF243E-9BC5-4E01-84D4-F45E6989C54C}"/>
              </a:ext>
            </a:extLst>
          </p:cNvPr>
          <p:cNvSpPr txBox="1"/>
          <p:nvPr/>
        </p:nvSpPr>
        <p:spPr>
          <a:xfrm>
            <a:off x="431800" y="1297852"/>
            <a:ext cx="6334249" cy="1107996"/>
          </a:xfrm>
          <a:prstGeom prst="rect">
            <a:avLst/>
          </a:prstGeom>
          <a:noFill/>
        </p:spPr>
        <p:txBody>
          <a:bodyPr wrap="square" rtlCol="0">
            <a:spAutoFit/>
          </a:bodyPr>
          <a:lstStyle/>
          <a:p>
            <a:r>
              <a:rPr lang="de-DE" sz="2400" dirty="0">
                <a:solidFill>
                  <a:schemeClr val="bg2"/>
                </a:solidFill>
                <a:latin typeface="Secca KjG" panose="020B0503030003020504" pitchFamily="34" charset="0"/>
              </a:rPr>
              <a:t>Mitgliedergewinnung – Mitgliederzufriedenheit - Mitgliederbindung</a:t>
            </a:r>
          </a:p>
          <a:p>
            <a:endParaRPr lang="de-DE" dirty="0">
              <a:latin typeface="Secca KjG" panose="020B0503030003020504" pitchFamily="34" charset="0"/>
            </a:endParaRPr>
          </a:p>
        </p:txBody>
      </p:sp>
      <p:sp>
        <p:nvSpPr>
          <p:cNvPr id="11" name="Pfeil: Chevron 10">
            <a:extLst>
              <a:ext uri="{FF2B5EF4-FFF2-40B4-BE49-F238E27FC236}">
                <a16:creationId xmlns:a16="http://schemas.microsoft.com/office/drawing/2014/main" id="{8ECA2B79-98CF-48D4-A86A-4BD6A82E4CD0}"/>
              </a:ext>
            </a:extLst>
          </p:cNvPr>
          <p:cNvSpPr/>
          <p:nvPr/>
        </p:nvSpPr>
        <p:spPr bwMode="auto">
          <a:xfrm>
            <a:off x="3096804" y="3936631"/>
            <a:ext cx="3059112" cy="2003446"/>
          </a:xfrm>
          <a:prstGeom prst="chevron">
            <a:avLst/>
          </a:prstGeom>
          <a:solidFill>
            <a:srgbClr val="005855"/>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1800" b="0" i="0" u="none" strike="noStrike" cap="none" normalizeH="0" baseline="0" dirty="0">
              <a:ln>
                <a:noFill/>
              </a:ln>
              <a:effectLst/>
              <a:latin typeface="Secca KjG" panose="020B0503030003020504" pitchFamily="34" charset="0"/>
            </a:endParaRPr>
          </a:p>
        </p:txBody>
      </p:sp>
      <p:sp>
        <p:nvSpPr>
          <p:cNvPr id="12" name="Pfeil: Chevron 11">
            <a:extLst>
              <a:ext uri="{FF2B5EF4-FFF2-40B4-BE49-F238E27FC236}">
                <a16:creationId xmlns:a16="http://schemas.microsoft.com/office/drawing/2014/main" id="{FE8B5E04-6F70-4A4D-9E5E-421D0619E3A2}"/>
              </a:ext>
            </a:extLst>
          </p:cNvPr>
          <p:cNvSpPr/>
          <p:nvPr/>
        </p:nvSpPr>
        <p:spPr bwMode="auto">
          <a:xfrm>
            <a:off x="5653608" y="3936631"/>
            <a:ext cx="3059112" cy="2003446"/>
          </a:xfrm>
          <a:prstGeom prst="chevron">
            <a:avLst/>
          </a:prstGeom>
          <a:solidFill>
            <a:srgbClr val="005855"/>
          </a:solidFill>
          <a:ln w="9525" cap="flat" cmpd="sng" algn="ctr">
            <a:solidFill>
              <a:srgbClr val="005855"/>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pPr>
            <a:endParaRPr kumimoji="0" lang="de-DE" sz="1800" b="0" i="0" u="none" strike="noStrike" cap="none" normalizeH="0" baseline="0" dirty="0">
              <a:ln>
                <a:noFill/>
              </a:ln>
              <a:effectLst/>
              <a:latin typeface="Secca KjG" panose="020B0503030003020504" pitchFamily="34" charset="0"/>
            </a:endParaRPr>
          </a:p>
        </p:txBody>
      </p:sp>
      <p:sp>
        <p:nvSpPr>
          <p:cNvPr id="14" name="Textfeld 13">
            <a:extLst>
              <a:ext uri="{FF2B5EF4-FFF2-40B4-BE49-F238E27FC236}">
                <a16:creationId xmlns:a16="http://schemas.microsoft.com/office/drawing/2014/main" id="{662B0418-9F73-469B-8868-226AFC6CB87C}"/>
              </a:ext>
            </a:extLst>
          </p:cNvPr>
          <p:cNvSpPr txBox="1"/>
          <p:nvPr/>
        </p:nvSpPr>
        <p:spPr>
          <a:xfrm>
            <a:off x="1192007" y="4461300"/>
            <a:ext cx="2123008" cy="830997"/>
          </a:xfrm>
          <a:prstGeom prst="rect">
            <a:avLst/>
          </a:prstGeom>
          <a:noFill/>
        </p:spPr>
        <p:txBody>
          <a:bodyPr wrap="square" rtlCol="0">
            <a:spAutoFit/>
          </a:bodyPr>
          <a:lstStyle/>
          <a:p>
            <a:pPr algn="ctr"/>
            <a:r>
              <a:rPr lang="de-DE" sz="2400" dirty="0">
                <a:latin typeface="Secca KjG" panose="020B0503030003020504" pitchFamily="34" charset="0"/>
              </a:rPr>
              <a:t>Mitglieder-gewinnung</a:t>
            </a:r>
          </a:p>
        </p:txBody>
      </p:sp>
      <p:sp>
        <p:nvSpPr>
          <p:cNvPr id="15" name="Textfeld 14">
            <a:extLst>
              <a:ext uri="{FF2B5EF4-FFF2-40B4-BE49-F238E27FC236}">
                <a16:creationId xmlns:a16="http://schemas.microsoft.com/office/drawing/2014/main" id="{72F518BF-CB40-46A5-90F1-825153B4F4E1}"/>
              </a:ext>
            </a:extLst>
          </p:cNvPr>
          <p:cNvSpPr txBox="1"/>
          <p:nvPr/>
        </p:nvSpPr>
        <p:spPr>
          <a:xfrm>
            <a:off x="4003214" y="4461300"/>
            <a:ext cx="2152701" cy="1107996"/>
          </a:xfrm>
          <a:prstGeom prst="rect">
            <a:avLst/>
          </a:prstGeom>
          <a:noFill/>
        </p:spPr>
        <p:txBody>
          <a:bodyPr wrap="square" rtlCol="0">
            <a:spAutoFit/>
          </a:bodyPr>
          <a:lstStyle/>
          <a:p>
            <a:r>
              <a:rPr lang="de-DE" sz="2400" dirty="0">
                <a:latin typeface="Secca KjG" panose="020B0503030003020504" pitchFamily="34" charset="0"/>
              </a:rPr>
              <a:t>Mitglieder-zufriedenheit</a:t>
            </a:r>
          </a:p>
          <a:p>
            <a:endParaRPr lang="de-DE" sz="1600" dirty="0">
              <a:latin typeface="Secca KjG" panose="020B0503030003020504" pitchFamily="34" charset="0"/>
            </a:endParaRPr>
          </a:p>
        </p:txBody>
      </p:sp>
      <p:sp>
        <p:nvSpPr>
          <p:cNvPr id="16" name="Textfeld 15">
            <a:extLst>
              <a:ext uri="{FF2B5EF4-FFF2-40B4-BE49-F238E27FC236}">
                <a16:creationId xmlns:a16="http://schemas.microsoft.com/office/drawing/2014/main" id="{79CB6ECF-3BC0-4795-B5E8-48452B241539}"/>
              </a:ext>
            </a:extLst>
          </p:cNvPr>
          <p:cNvSpPr txBox="1"/>
          <p:nvPr/>
        </p:nvSpPr>
        <p:spPr>
          <a:xfrm>
            <a:off x="6624488" y="4461300"/>
            <a:ext cx="2231206" cy="1200329"/>
          </a:xfrm>
          <a:prstGeom prst="rect">
            <a:avLst/>
          </a:prstGeom>
          <a:noFill/>
        </p:spPr>
        <p:txBody>
          <a:bodyPr wrap="square" rtlCol="0">
            <a:spAutoFit/>
          </a:bodyPr>
          <a:lstStyle/>
          <a:p>
            <a:r>
              <a:rPr lang="de-DE" sz="2400" dirty="0">
                <a:latin typeface="Secca KjG" panose="020B0503030003020504" pitchFamily="34" charset="0"/>
              </a:rPr>
              <a:t>Mitglieder-bindung</a:t>
            </a:r>
          </a:p>
          <a:p>
            <a:endParaRPr lang="de-DE" sz="2400" dirty="0">
              <a:latin typeface="Secca KjG" panose="020B0503030003020504" pitchFamily="34" charset="0"/>
            </a:endParaRPr>
          </a:p>
        </p:txBody>
      </p:sp>
    </p:spTree>
    <p:extLst>
      <p:ext uri="{BB962C8B-B14F-4D97-AF65-F5344CB8AC3E}">
        <p14:creationId xmlns:p14="http://schemas.microsoft.com/office/powerpoint/2010/main" val="56647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xEl>
                                              <p:pRg st="0" end="0"/>
                                            </p:txEl>
                                          </p:spTgt>
                                        </p:tgtEl>
                                        <p:attrNameLst>
                                          <p:attrName>style.visibility</p:attrName>
                                        </p:attrNameLst>
                                      </p:cBhvr>
                                      <p:to>
                                        <p:strVal val="visible"/>
                                      </p:to>
                                    </p:set>
                                    <p:animEffect transition="in" filter="fade">
                                      <p:cBhvr>
                                        <p:cTn id="10" dur="500"/>
                                        <p:tgtEl>
                                          <p:spTgt spid="1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fade">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4" grpId="0" build="p"/>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971E9E-EF55-44C1-B7A4-FAF3519B7315}"/>
              </a:ext>
            </a:extLst>
          </p:cNvPr>
          <p:cNvSpPr>
            <a:spLocks noGrp="1"/>
          </p:cNvSpPr>
          <p:nvPr>
            <p:ph type="title"/>
          </p:nvPr>
        </p:nvSpPr>
        <p:spPr>
          <a:xfrm>
            <a:off x="503808" y="571775"/>
            <a:ext cx="6948584" cy="1382737"/>
          </a:xfrm>
        </p:spPr>
        <p:txBody>
          <a:bodyPr/>
          <a:lstStyle/>
          <a:p>
            <a:r>
              <a:rPr lang="de-DE" dirty="0">
                <a:latin typeface="Secca KjG" panose="020B0503030003020504" pitchFamily="34" charset="0"/>
              </a:rPr>
              <a:t>Die Mitgliederkette</a:t>
            </a:r>
          </a:p>
        </p:txBody>
      </p:sp>
      <p:sp>
        <p:nvSpPr>
          <p:cNvPr id="3" name="Inhaltsplatzhalter 2">
            <a:extLst>
              <a:ext uri="{FF2B5EF4-FFF2-40B4-BE49-F238E27FC236}">
                <a16:creationId xmlns:a16="http://schemas.microsoft.com/office/drawing/2014/main" id="{63972D97-33E3-4443-9401-5AB7465CA803}"/>
              </a:ext>
            </a:extLst>
          </p:cNvPr>
          <p:cNvSpPr>
            <a:spLocks noGrp="1"/>
          </p:cNvSpPr>
          <p:nvPr>
            <p:ph idx="1"/>
          </p:nvPr>
        </p:nvSpPr>
        <p:spPr>
          <a:xfrm>
            <a:off x="540000" y="1388987"/>
            <a:ext cx="8892801" cy="5271170"/>
          </a:xfrm>
        </p:spPr>
        <p:txBody>
          <a:bodyPr/>
          <a:lstStyle/>
          <a:p>
            <a:r>
              <a:rPr lang="de-DE" sz="2400" dirty="0">
                <a:latin typeface="Secca KjG" panose="020B0503030003020504" pitchFamily="34" charset="0"/>
              </a:rPr>
              <a:t>Das hat </a:t>
            </a:r>
            <a:r>
              <a:rPr lang="de-DE" sz="2400" b="1" dirty="0">
                <a:latin typeface="Secca KjG" panose="020B0503030003020504" pitchFamily="34" charset="0"/>
              </a:rPr>
              <a:t>vier Vorteile</a:t>
            </a:r>
            <a:r>
              <a:rPr lang="de-DE" sz="2400" dirty="0">
                <a:latin typeface="Secca KjG" panose="020B0503030003020504" pitchFamily="34" charset="0"/>
              </a:rPr>
              <a:t>: </a:t>
            </a:r>
          </a:p>
          <a:p>
            <a:pPr marL="457200" indent="-457200">
              <a:buBlip>
                <a:blip r:embed="rId2"/>
              </a:buBlip>
            </a:pPr>
            <a:r>
              <a:rPr lang="de-DE" sz="2400" dirty="0">
                <a:latin typeface="Secca KjG" panose="020B0503030003020504" pitchFamily="34" charset="0"/>
              </a:rPr>
              <a:t>Zufriedene Mitglieder bleiben im Verband. Eine Parallele zur Unternehmenswelt: Ein*e Kund*in, den*die ich bereits habe, ist viel interessanter als ein*e Kund*in, den*die ich noch nicht habe. Mit dem*der bin ich im Gespräch, von dem*der weiß ich, was er*sie will. </a:t>
            </a:r>
          </a:p>
          <a:p>
            <a:pPr marL="457200" indent="-457200">
              <a:buBlip>
                <a:blip r:embed="rId2"/>
              </a:buBlip>
            </a:pPr>
            <a:r>
              <a:rPr lang="de-DE" sz="2400" dirty="0">
                <a:latin typeface="Secca KjG" panose="020B0503030003020504" pitchFamily="34" charset="0"/>
              </a:rPr>
              <a:t>Ein zufriedenes Mitglied redet gut über den Verband und wirbt so neue Mitglieder –Nachbar*innen oder Freund*innen. </a:t>
            </a:r>
          </a:p>
          <a:p>
            <a:pPr marL="457200" indent="-457200">
              <a:buBlip>
                <a:blip r:embed="rId2"/>
              </a:buBlip>
            </a:pPr>
            <a:r>
              <a:rPr lang="de-DE" sz="2400" dirty="0">
                <a:latin typeface="Secca KjG" panose="020B0503030003020504" pitchFamily="34" charset="0"/>
              </a:rPr>
              <a:t>Ein zufriedenes Mitglied engagiert sich wesentlich eher freiwillig im Verband.</a:t>
            </a:r>
          </a:p>
          <a:p>
            <a:pPr marL="457200" indent="-457200">
              <a:buBlip>
                <a:blip r:embed="rId2"/>
              </a:buBlip>
            </a:pPr>
            <a:r>
              <a:rPr lang="de-DE" sz="2400" dirty="0">
                <a:latin typeface="Secca KjG" panose="020B0503030003020504" pitchFamily="34" charset="0"/>
              </a:rPr>
              <a:t>Es ist ungleich schwierig und aufwendiger ein neues Mitglied zu werben, als ein bestehendes zu halten</a:t>
            </a:r>
          </a:p>
        </p:txBody>
      </p:sp>
      <p:sp>
        <p:nvSpPr>
          <p:cNvPr id="4" name="Fußzeilenplatzhalter 3">
            <a:extLst>
              <a:ext uri="{FF2B5EF4-FFF2-40B4-BE49-F238E27FC236}">
                <a16:creationId xmlns:a16="http://schemas.microsoft.com/office/drawing/2014/main" id="{DE3E843E-43A4-4183-B164-560D08C530FE}"/>
              </a:ext>
            </a:extLst>
          </p:cNvPr>
          <p:cNvSpPr>
            <a:spLocks noGrp="1"/>
          </p:cNvSpPr>
          <p:nvPr>
            <p:ph type="ftr" idx="3"/>
          </p:nvPr>
        </p:nvSpPr>
        <p:spPr/>
        <p:txBody>
          <a:bodyPr/>
          <a:lstStyle/>
          <a:p>
            <a:endParaRPr lang="de-DE" dirty="0">
              <a:latin typeface="Secca KjG" panose="020B0503030003020504" pitchFamily="34" charset="0"/>
            </a:endParaRPr>
          </a:p>
        </p:txBody>
      </p:sp>
      <p:sp>
        <p:nvSpPr>
          <p:cNvPr id="5" name="Datumsplatzhalter 4">
            <a:extLst>
              <a:ext uri="{FF2B5EF4-FFF2-40B4-BE49-F238E27FC236}">
                <a16:creationId xmlns:a16="http://schemas.microsoft.com/office/drawing/2014/main" id="{59AB887C-E60C-4C59-BF0C-E4212D16BD75}"/>
              </a:ext>
            </a:extLst>
          </p:cNvPr>
          <p:cNvSpPr>
            <a:spLocks noGrp="1"/>
          </p:cNvSpPr>
          <p:nvPr>
            <p:ph type="dt" idx="2"/>
          </p:nvPr>
        </p:nvSpPr>
        <p:spPr/>
        <p:txBody>
          <a:bodyPr/>
          <a:lstStyle/>
          <a:p>
            <a:fld id="{6977D50B-8B24-4F2A-894A-800F59A65382}" type="datetime1">
              <a:rPr lang="de-DE" smtClean="0">
                <a:latin typeface="Secca KjG" panose="020B0503030003020504" pitchFamily="34" charset="0"/>
              </a:rPr>
              <a:t>11.02.2022</a:t>
            </a:fld>
            <a:endParaRPr lang="de-DE" dirty="0">
              <a:latin typeface="Secca KjG" panose="020B0503030003020504" pitchFamily="34" charset="0"/>
            </a:endParaRPr>
          </a:p>
        </p:txBody>
      </p:sp>
      <p:sp>
        <p:nvSpPr>
          <p:cNvPr id="6" name="Foliennummernplatzhalter 5">
            <a:extLst>
              <a:ext uri="{FF2B5EF4-FFF2-40B4-BE49-F238E27FC236}">
                <a16:creationId xmlns:a16="http://schemas.microsoft.com/office/drawing/2014/main" id="{300AACE7-21E4-4515-A145-416AE8D57E5D}"/>
              </a:ext>
            </a:extLst>
          </p:cNvPr>
          <p:cNvSpPr>
            <a:spLocks noGrp="1"/>
          </p:cNvSpPr>
          <p:nvPr>
            <p:ph type="sldNum" idx="4"/>
          </p:nvPr>
        </p:nvSpPr>
        <p:spPr/>
        <p:txBody>
          <a:bodyPr/>
          <a:lstStyle/>
          <a:p>
            <a:r>
              <a:rPr lang="de-DE">
                <a:latin typeface="Secca KjG" panose="020B0503030003020504" pitchFamily="34" charset="0"/>
              </a:rPr>
              <a:t>Seite </a:t>
            </a:r>
            <a:fld id="{4FE4B295-0834-6D49-AF15-B9AA369363D6}" type="slidenum">
              <a:rPr lang="de-DE" smtClean="0">
                <a:latin typeface="Secca KjG" panose="020B0503030003020504" pitchFamily="34" charset="0"/>
              </a:rPr>
              <a:pPr/>
              <a:t>9</a:t>
            </a:fld>
            <a:endParaRPr lang="de-DE" dirty="0">
              <a:latin typeface="Secca KjG" panose="020B0503030003020504" pitchFamily="34" charset="0"/>
            </a:endParaRPr>
          </a:p>
        </p:txBody>
      </p:sp>
    </p:spTree>
    <p:extLst>
      <p:ext uri="{BB962C8B-B14F-4D97-AF65-F5344CB8AC3E}">
        <p14:creationId xmlns:p14="http://schemas.microsoft.com/office/powerpoint/2010/main" val="3012890952"/>
      </p:ext>
    </p:extLst>
  </p:cSld>
  <p:clrMapOvr>
    <a:masterClrMapping/>
  </p:clrMapOvr>
  <p:transition spd="med">
    <p:pull/>
  </p:transition>
</p:sld>
</file>

<file path=ppt/theme/theme1.xml><?xml version="1.0" encoding="utf-8"?>
<a:theme xmlns:a="http://schemas.openxmlformats.org/drawingml/2006/main" name="Vorlage_fetzig_grün">
  <a:themeElements>
    <a:clrScheme name="Benutzerdefiniert 5">
      <a:dk1>
        <a:srgbClr val="000000"/>
      </a:dk1>
      <a:lt1>
        <a:srgbClr val="FFFFFF"/>
      </a:lt1>
      <a:dk2>
        <a:srgbClr val="005855"/>
      </a:dk2>
      <a:lt2>
        <a:srgbClr val="808080"/>
      </a:lt2>
      <a:accent1>
        <a:srgbClr val="8EC02F"/>
      </a:accent1>
      <a:accent2>
        <a:srgbClr val="D63B65"/>
      </a:accent2>
      <a:accent3>
        <a:srgbClr val="3E2148"/>
      </a:accent3>
      <a:accent4>
        <a:srgbClr val="DF6421"/>
      </a:accent4>
      <a:accent5>
        <a:srgbClr val="6C1E35"/>
      </a:accent5>
      <a:accent6>
        <a:srgbClr val="009F9D"/>
      </a:accent6>
      <a:hlink>
        <a:srgbClr val="CCCCFF"/>
      </a:hlink>
      <a:folHlink>
        <a:srgbClr val="B2B2B2"/>
      </a:folHlink>
    </a:clrScheme>
    <a:fontScheme name="Office-Design">
      <a:majorFont>
        <a:latin typeface="Secca Std Medium"/>
        <a:ea typeface="ＭＳ Ｐゴシック"/>
        <a:cs typeface="Arial Unicode MS"/>
      </a:majorFont>
      <a:minorFont>
        <a:latin typeface="Secca Std"/>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00000"/>
          </a:lnSpc>
          <a:spcBef>
            <a:spcPct val="0"/>
          </a:spcBef>
          <a:spcAft>
            <a:spcPct val="0"/>
          </a:spcAft>
          <a:buClr>
            <a:srgbClr val="000000"/>
          </a:buClr>
          <a:buSzPct val="100000"/>
          <a:buFont typeface="Times New Roman" charset="0"/>
          <a:buNone/>
          <a:tabLst/>
          <a:defRPr kumimoji="0" lang="en-GB" sz="1800" b="0" i="0" u="none" strike="noStrike" cap="none" normalizeH="0" baseline="0">
            <a:ln>
              <a:noFill/>
            </a:ln>
            <a:effectLst/>
            <a:latin typeface="Arial" charset="0"/>
            <a:ea typeface="ＭＳ Ｐゴシック" charset="0"/>
            <a:cs typeface="Arial Unicode MS" charset="0"/>
          </a:defRPr>
        </a:defPPr>
      </a:lstStyle>
    </a:lnDef>
  </a:objectDefaults>
  <a:extraClrSchemeLst>
    <a:extraClrScheme>
      <a:clrScheme name="Office-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785</Words>
  <Application>Microsoft Office PowerPoint</Application>
  <PresentationFormat>Benutzerdefiniert</PresentationFormat>
  <Paragraphs>72</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Secca KjG</vt:lpstr>
      <vt:lpstr>Secca Std</vt:lpstr>
      <vt:lpstr>Secca Std Light</vt:lpstr>
      <vt:lpstr>Secca Std Medium</vt:lpstr>
      <vt:lpstr>Times New Roman</vt:lpstr>
      <vt:lpstr>Vorlage_fetzig_grün</vt:lpstr>
      <vt:lpstr>PowerPoint-Präsentation</vt:lpstr>
      <vt:lpstr>Was ist die AGM AG Mitgliedergewinnung- und Pflege</vt:lpstr>
      <vt:lpstr>Mitgliederorientierung</vt:lpstr>
      <vt:lpstr>Mitgliederorientierung</vt:lpstr>
      <vt:lpstr>Mitgliedergewinnung</vt:lpstr>
      <vt:lpstr>Mitgliederzufriedenheit</vt:lpstr>
      <vt:lpstr>Mitgliederbindung</vt:lpstr>
      <vt:lpstr>Die Mitgliederkette</vt:lpstr>
      <vt:lpstr>Die Mitgliederkette</vt:lpstr>
      <vt:lpstr>PowerPoint-Präsentation</vt:lpstr>
      <vt:lpstr>Fazit</vt:lpstr>
      <vt:lpstr>Unser Flyer: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Sarah Nagelschmidt</dc:creator>
  <cp:lastModifiedBy>Simon Schwarzmüller</cp:lastModifiedBy>
  <cp:revision>140</cp:revision>
  <cp:lastPrinted>1601-01-01T00:00:00Z</cp:lastPrinted>
  <dcterms:created xsi:type="dcterms:W3CDTF">2014-09-20T19:01:46Z</dcterms:created>
  <dcterms:modified xsi:type="dcterms:W3CDTF">2022-02-11T00:12:13Z</dcterms:modified>
</cp:coreProperties>
</file>