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9"/>
  </p:notesMasterIdLst>
  <p:sldIdLst>
    <p:sldId id="256" r:id="rId3"/>
    <p:sldId id="257" r:id="rId4"/>
    <p:sldId id="260" r:id="rId5"/>
    <p:sldId id="261" r:id="rId6"/>
    <p:sldId id="262" r:id="rId7"/>
    <p:sldId id="259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36" d="100"/>
          <a:sy n="36" d="100"/>
        </p:scale>
        <p:origin x="372" y="1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de-DE" sz="1800" b="0" strike="noStrike" spc="-1">
                <a:solidFill>
                  <a:srgbClr val="000000"/>
                </a:solidFill>
                <a:latin typeface="Calibri"/>
              </a:rPr>
              <a:t>Folie mittels Klicken verschieben</a:t>
            </a: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de-DE" sz="2000" b="0" strike="noStrike" spc="-1">
                <a:latin typeface="Calibri"/>
              </a:rPr>
              <a:t>Format der Notizen mittels Klicken bearbeiten</a:t>
            </a:r>
          </a:p>
        </p:txBody>
      </p:sp>
      <p:sp>
        <p:nvSpPr>
          <p:cNvPr id="85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de-DE" sz="1400" b="0" strike="noStrike" spc="-1">
                <a:latin typeface="Calibri"/>
              </a:rPr>
              <a:t>&lt;Kopfzeile&gt;</a:t>
            </a:r>
          </a:p>
        </p:txBody>
      </p:sp>
      <p:sp>
        <p:nvSpPr>
          <p:cNvPr id="86" name="PlaceHolder 4"/>
          <p:cNvSpPr>
            <a:spLocks noGrp="1"/>
          </p:cNvSpPr>
          <p:nvPr>
            <p:ph type="dt" idx="7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algn="r">
              <a:defRPr lang="de-DE" sz="1400" b="0" strike="noStrike" spc="-1">
                <a:latin typeface="Calibri"/>
              </a:defRPr>
            </a:lvl1pPr>
          </a:lstStyle>
          <a:p>
            <a:pPr algn="r"/>
            <a:r>
              <a:rPr lang="de-DE" sz="1400" b="0" strike="noStrike" spc="-1">
                <a:latin typeface="Calibri"/>
              </a:rPr>
              <a:t>&lt;Datum/Uhrzeit&gt;</a:t>
            </a:r>
          </a:p>
        </p:txBody>
      </p:sp>
      <p:sp>
        <p:nvSpPr>
          <p:cNvPr id="87" name="PlaceHolder 5"/>
          <p:cNvSpPr>
            <a:spLocks noGrp="1"/>
          </p:cNvSpPr>
          <p:nvPr>
            <p:ph type="ftr" idx="8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>
              <a:defRPr lang="de-DE" sz="1400" b="0" strike="noStrike" spc="-1">
                <a:latin typeface="Calibri"/>
              </a:defRPr>
            </a:lvl1pPr>
          </a:lstStyle>
          <a:p>
            <a:r>
              <a:rPr lang="de-DE" sz="1400" b="0" strike="noStrike" spc="-1">
                <a:latin typeface="Calibri"/>
              </a:rPr>
              <a:t>&lt;Fußzeile&gt;</a:t>
            </a:r>
          </a:p>
        </p:txBody>
      </p:sp>
      <p:sp>
        <p:nvSpPr>
          <p:cNvPr id="88" name="PlaceHolder 6"/>
          <p:cNvSpPr>
            <a:spLocks noGrp="1"/>
          </p:cNvSpPr>
          <p:nvPr>
            <p:ph type="sldNum" idx="9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r">
              <a:defRPr lang="de-DE" sz="1400" b="0" strike="noStrike" spc="-1">
                <a:latin typeface="Calibri"/>
              </a:defRPr>
            </a:lvl1pPr>
          </a:lstStyle>
          <a:p>
            <a:pPr algn="r"/>
            <a:fld id="{0667FD99-E38A-41FA-9506-459DC033E628}" type="slidenum">
              <a:rPr lang="de-DE" sz="1400" b="0" strike="noStrike" spc="-1">
                <a:latin typeface="Calibri"/>
              </a:rPr>
              <a:t>‹Nr.›</a:t>
            </a:fld>
            <a:endParaRPr lang="de-DE" sz="1400" b="0" strike="noStrike" spc="-1"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de-DE" sz="2000" b="0" strike="noStrike" spc="-1">
              <a:latin typeface="Calibri"/>
            </a:endParaRPr>
          </a:p>
        </p:txBody>
      </p:sp>
      <p:sp>
        <p:nvSpPr>
          <p:cNvPr id="104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51B880F4-A62C-4995-A7E4-589E17D71B55}" type="slidenum">
              <a:rPr lang="de-DE" sz="1200" b="0" strike="noStrike" spc="-1">
                <a:latin typeface="Calibri"/>
              </a:rPr>
              <a:t>1</a:t>
            </a:fld>
            <a:endParaRPr lang="de-DE" sz="1200" b="0" strike="noStrike" spc="-1">
              <a:latin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de-DE" sz="2000" b="0" strike="noStrike" spc="-1">
              <a:latin typeface="Calibri"/>
            </a:endParaRPr>
          </a:p>
        </p:txBody>
      </p:sp>
      <p:sp>
        <p:nvSpPr>
          <p:cNvPr id="10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81466785-017F-4C79-967C-78BFFB639AD7}" type="slidenum">
              <a:rPr lang="de-DE" sz="1200" b="0" strike="noStrike" spc="-1">
                <a:latin typeface="Calibri"/>
              </a:rPr>
              <a:t>6</a:t>
            </a:fld>
            <a:endParaRPr lang="de-DE" sz="1200" b="0" strike="noStrike" spc="-1"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DCBAC6BA-BC19-420A-BB70-23F766CEAAF1}" type="slidenum">
              <a:t>‹Nr.›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1051524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1960" y="5373360"/>
            <a:ext cx="1051524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9DE76A70-1308-4ECB-A9C8-27FF5014C5E8}" type="slidenum">
              <a:t>‹Nr.›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0080" y="458964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831960" y="537336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20080" y="537336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BAF79F97-CE85-4CAB-AF51-9040F9106222}" type="slidenum">
              <a:t>‹Nr.›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338580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87320" y="4589640"/>
            <a:ext cx="338580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7943040" y="4589640"/>
            <a:ext cx="338580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831960" y="5373360"/>
            <a:ext cx="338580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87320" y="5373360"/>
            <a:ext cx="338580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7943040" y="5373360"/>
            <a:ext cx="338580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9BA828CE-7267-4ACB-AEE0-53C2616C0A7F}" type="slidenum">
              <a:t>‹Nr.›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6901C45A-3034-4875-A796-37EBB097A21D}" type="slidenum">
              <a:t>‹Nr.›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831960" y="4589640"/>
            <a:ext cx="10515240" cy="14997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5EC8D3FD-A40D-43C2-A469-7C5867BDF87C}" type="slidenum">
              <a:t>‹Nr.›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10515240" cy="1499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FBD97691-EF6C-407F-B5FE-34B4BD98AD83}" type="slidenum">
              <a:t>‹Nr.›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5131080" cy="1499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6220080" y="4589640"/>
            <a:ext cx="5131080" cy="1499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CD09BFD0-0B2F-41EB-BE6C-ADDC97C7FB78}" type="slidenum">
              <a:t>‹Nr.›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82708278-62A2-4293-A2CC-801B93A96B86}" type="slidenum">
              <a:t>‹Nr.›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subTitle"/>
          </p:nvPr>
        </p:nvSpPr>
        <p:spPr>
          <a:xfrm>
            <a:off x="831960" y="1709640"/>
            <a:ext cx="10515240" cy="13222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CC0723CF-83E4-4370-AC4A-D98B02B17C87}" type="slidenum">
              <a:t>‹Nr.›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6220080" y="4589640"/>
            <a:ext cx="5131080" cy="1499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831960" y="537336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599B880D-53FC-4CE7-A700-476E41ED7BC7}" type="slidenum">
              <a:t>‹Nr.›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1960" y="4589640"/>
            <a:ext cx="10515240" cy="14997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A7499CC-E036-4CC6-8309-B74E93B113C6}" type="slidenum">
              <a:t>‹Nr.›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5131080" cy="1499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6220080" y="458964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6220080" y="537336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A547E3D5-C2A0-4228-AB51-5D6141771F4F}" type="slidenum">
              <a:t>‹Nr.›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6220080" y="458964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831960" y="5373360"/>
            <a:ext cx="1051524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59C67EB3-13A2-4FD3-B2E7-B550542166C8}" type="slidenum">
              <a:t>‹Nr.›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1051524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831960" y="5373360"/>
            <a:ext cx="1051524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ABF868CF-C0E6-4970-B6FA-590260F2C68B}" type="slidenum">
              <a:t>‹Nr.›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6220080" y="458964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831960" y="537336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6220080" y="537336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3BB4A2EF-8115-45D9-BEEE-803FF6B048CB}" type="slidenum">
              <a:t>‹Nr.›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338580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4387320" y="4589640"/>
            <a:ext cx="338580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7943040" y="4589640"/>
            <a:ext cx="338580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831960" y="5373360"/>
            <a:ext cx="338580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6"/>
          <p:cNvSpPr>
            <a:spLocks noGrp="1"/>
          </p:cNvSpPr>
          <p:nvPr>
            <p:ph type="body"/>
          </p:nvPr>
        </p:nvSpPr>
        <p:spPr>
          <a:xfrm>
            <a:off x="4387320" y="5373360"/>
            <a:ext cx="338580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2" name="PlaceHolder 7"/>
          <p:cNvSpPr>
            <a:spLocks noGrp="1"/>
          </p:cNvSpPr>
          <p:nvPr>
            <p:ph type="body"/>
          </p:nvPr>
        </p:nvSpPr>
        <p:spPr>
          <a:xfrm>
            <a:off x="7943040" y="5373360"/>
            <a:ext cx="338580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ABDFE147-548A-408C-8A60-BBBB8D1E180F}" type="slidenum">
              <a:t>‹Nr.›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10515240" cy="1499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212E6F4-03BF-4A15-A2AD-44D1836BA11D}" type="slidenum">
              <a:t>‹Nr.›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5131080" cy="1499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0080" y="4589640"/>
            <a:ext cx="5131080" cy="1499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94DCC6B-0BB2-4EFF-81BC-CA62E8201264}" type="slidenum">
              <a:t>‹Nr.›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5DAA48A-E723-40CC-ACB2-F7F522E96A85}" type="slidenum">
              <a:t>‹Nr.›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1960" y="1709640"/>
            <a:ext cx="10515240" cy="13222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C457DC3-1442-48EC-B9E4-A10A2FAD7E6E}" type="slidenum">
              <a:t>‹Nr.›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20080" y="4589640"/>
            <a:ext cx="5131080" cy="1499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831960" y="537336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C1CF364-D5CE-4961-9229-EED5EB228B6E}" type="slidenum">
              <a:t>‹Nr.›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5131080" cy="1499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0080" y="458964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0080" y="537336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570D30F-B042-4776-AE8F-6EE83FB8DA9C}" type="slidenum">
              <a:t>‹Nr.›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0080" y="4589640"/>
            <a:ext cx="513108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1960" y="5373360"/>
            <a:ext cx="10515240" cy="715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82AF4F8-330D-401F-B5F4-D0BF733DE65D}" type="slidenum">
              <a:t>‹Nr.›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>
              <a:lnSpc>
                <a:spcPct val="90000"/>
              </a:lnSpc>
            </a:pPr>
            <a:r>
              <a:rPr lang="de-DE" sz="6000" b="0" strike="noStrike" spc="-1">
                <a:solidFill>
                  <a:srgbClr val="000000"/>
                </a:solidFill>
                <a:latin typeface="Calibri Light"/>
              </a:rPr>
              <a:t>Mastertitelformat bearbeiten</a:t>
            </a:r>
            <a:endParaRPr lang="de-DE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10515240" cy="149976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de-DE" sz="2400" b="0" strike="noStrike" spc="-1">
                <a:solidFill>
                  <a:srgbClr val="8B8B8B"/>
                </a:solidFill>
                <a:latin typeface="Calibri"/>
              </a:rPr>
              <a:t>Mastertextformat bearbeiten</a:t>
            </a:r>
            <a:endParaRPr lang="de-DE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lang="de-DE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>
              <a:lnSpc>
                <a:spcPct val="100000"/>
              </a:lnSpc>
            </a:pPr>
            <a:r>
              <a:rPr lang="de-DE" sz="1200" b="0" strike="noStrike" spc="-1">
                <a:solidFill>
                  <a:srgbClr val="8B8B8B"/>
                </a:solidFill>
                <a:latin typeface="Calibri"/>
              </a:rPr>
              <a:t>&lt;Datum/Uhrzeit&gt;</a:t>
            </a:r>
            <a:endParaRPr lang="de-DE" sz="1200" b="0" strike="noStrike" spc="-1"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lang="de-DE" sz="1400" b="0" strike="noStrike" spc="-1">
                <a:latin typeface="Calibri"/>
              </a:defRPr>
            </a:lvl1pPr>
          </a:lstStyle>
          <a:p>
            <a:pPr algn="ctr"/>
            <a:r>
              <a:rPr lang="de-DE" sz="1400" b="0" strike="noStrike" spc="-1">
                <a:latin typeface="Calibri"/>
              </a:rPr>
              <a:t>&lt;Fußzeile&gt;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defRPr lang="de-DE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</a:pPr>
            <a:fld id="{47566B35-F215-4BD2-BCE0-9D82586F84EB}" type="slidenum">
              <a:rPr lang="de-DE" sz="1200" b="0" strike="noStrike" spc="-1">
                <a:solidFill>
                  <a:srgbClr val="8B8B8B"/>
                </a:solidFill>
                <a:latin typeface="Calibri"/>
              </a:rPr>
              <a:t>‹Nr.›</a:t>
            </a:fld>
            <a:endParaRPr lang="de-DE" sz="1200" b="0" strike="noStrike" spc="-1"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de-DE" sz="4400" b="0" strike="noStrike" spc="-1">
                <a:solidFill>
                  <a:srgbClr val="000000"/>
                </a:solidFill>
                <a:latin typeface="Calibri Light"/>
              </a:rPr>
              <a:t>Mastertitelformat bearbeiten</a:t>
            </a:r>
            <a:endParaRPr lang="de-DE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de-DE" sz="2800" b="0" strike="noStrike" spc="-1">
                <a:solidFill>
                  <a:srgbClr val="000000"/>
                </a:solidFill>
                <a:latin typeface="Calibri"/>
              </a:rPr>
              <a:t>Mastertextformat bearbeiten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de-DE" sz="2400" b="0" strike="noStrike" spc="-1">
                <a:solidFill>
                  <a:srgbClr val="000000"/>
                </a:solidFill>
                <a:latin typeface="Calibri"/>
              </a:rPr>
              <a:t>Zweite Ebene</a:t>
            </a: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de-DE" sz="2000" b="0" strike="noStrike" spc="-1">
                <a:solidFill>
                  <a:srgbClr val="000000"/>
                </a:solidFill>
                <a:latin typeface="Calibri"/>
              </a:rPr>
              <a:t>Dritte Ebene</a:t>
            </a:r>
          </a:p>
          <a:p>
            <a:pPr marL="1600200" lvl="3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de-DE" sz="1800" b="0" strike="noStrike" spc="-1">
                <a:solidFill>
                  <a:srgbClr val="000000"/>
                </a:solidFill>
                <a:latin typeface="Calibri"/>
              </a:rPr>
              <a:t>Vierte Ebene</a:t>
            </a:r>
          </a:p>
          <a:p>
            <a:pPr marL="2057400" lvl="4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de-DE" sz="1800" b="0" strike="noStrike" spc="-1">
                <a:solidFill>
                  <a:srgbClr val="000000"/>
                </a:solidFill>
                <a:latin typeface="Calibri"/>
              </a:rPr>
              <a:t>Fünfte Ebene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6172200" y="1825560"/>
            <a:ext cx="5181120" cy="43509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de-DE" sz="2800" b="0" strike="noStrike" spc="-1">
                <a:solidFill>
                  <a:srgbClr val="000000"/>
                </a:solidFill>
                <a:latin typeface="Calibri"/>
              </a:rPr>
              <a:t>Mastertextformat bearbeiten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de-DE" sz="2400" b="0" strike="noStrike" spc="-1">
                <a:solidFill>
                  <a:srgbClr val="000000"/>
                </a:solidFill>
                <a:latin typeface="Calibri"/>
              </a:rPr>
              <a:t>Zweite Ebene</a:t>
            </a: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de-DE" sz="2000" b="0" strike="noStrike" spc="-1">
                <a:solidFill>
                  <a:srgbClr val="000000"/>
                </a:solidFill>
                <a:latin typeface="Calibri"/>
              </a:rPr>
              <a:t>Dritte Ebene</a:t>
            </a:r>
          </a:p>
          <a:p>
            <a:pPr marL="1600200" lvl="3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de-DE" sz="1800" b="0" strike="noStrike" spc="-1">
                <a:solidFill>
                  <a:srgbClr val="000000"/>
                </a:solidFill>
                <a:latin typeface="Calibri"/>
              </a:rPr>
              <a:t>Vierte Ebene</a:t>
            </a:r>
          </a:p>
          <a:p>
            <a:pPr marL="2057400" lvl="4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de-DE" sz="1800" b="0" strike="noStrike" spc="-1">
                <a:solidFill>
                  <a:srgbClr val="000000"/>
                </a:solidFill>
                <a:latin typeface="Calibri"/>
              </a:rPr>
              <a:t>Fünfte Ebene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dt" idx="4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lang="de-DE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>
              <a:lnSpc>
                <a:spcPct val="100000"/>
              </a:lnSpc>
            </a:pPr>
            <a:r>
              <a:rPr lang="de-DE" sz="1200" b="0" strike="noStrike" spc="-1">
                <a:solidFill>
                  <a:srgbClr val="8B8B8B"/>
                </a:solidFill>
                <a:latin typeface="Calibri"/>
              </a:rPr>
              <a:t>&lt;Datum/Uhrzeit&gt;</a:t>
            </a:r>
            <a:endParaRPr lang="de-DE" sz="1200" b="0" strike="noStrike" spc="-1">
              <a:latin typeface="Calibri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ftr" idx="5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lang="de-DE" sz="1400" b="0" strike="noStrike" spc="-1">
                <a:latin typeface="Calibri"/>
              </a:defRPr>
            </a:lvl1pPr>
          </a:lstStyle>
          <a:p>
            <a:pPr algn="ctr"/>
            <a:r>
              <a:rPr lang="de-DE" sz="1400" b="0" strike="noStrike" spc="-1">
                <a:latin typeface="Calibri"/>
              </a:rPr>
              <a:t>&lt;Fußzeile&gt;</a:t>
            </a:r>
          </a:p>
        </p:txBody>
      </p:sp>
      <p:sp>
        <p:nvSpPr>
          <p:cNvPr id="46" name="PlaceHolder 6"/>
          <p:cNvSpPr>
            <a:spLocks noGrp="1"/>
          </p:cNvSpPr>
          <p:nvPr>
            <p:ph type="sldNum" idx="6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defRPr lang="de-DE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</a:pPr>
            <a:fld id="{5DC4E5ED-5B20-4E5A-9A5B-024803057903}" type="slidenum">
              <a:rPr lang="de-DE" sz="1200" b="0" strike="noStrike" spc="-1">
                <a:solidFill>
                  <a:srgbClr val="8B8B8B"/>
                </a:solidFill>
                <a:latin typeface="Calibri"/>
              </a:rPr>
              <a:t>‹Nr.›</a:t>
            </a:fld>
            <a:endParaRPr lang="de-DE" sz="1200" b="0" strike="noStrike" spc="-1"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740520" y="5046840"/>
            <a:ext cx="10515240" cy="14997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de-DE" sz="4000" b="0" strike="noStrike" spc="-1" dirty="0">
                <a:solidFill>
                  <a:srgbClr val="FFFFFF"/>
                </a:solidFill>
                <a:latin typeface="Secca KjG" panose="020B0503030003020504" pitchFamily="34" charset="0"/>
              </a:rPr>
              <a:t>Kindermitbestimmung in der KjG</a:t>
            </a:r>
            <a:endParaRPr lang="de-DE" sz="4000" b="0" strike="noStrike" spc="-1" dirty="0">
              <a:solidFill>
                <a:srgbClr val="000000"/>
              </a:solidFill>
              <a:latin typeface="Secca KjG" panose="020B05030300030205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r>
              <a:rPr lang="de-DE" sz="3200" b="0" strike="noStrike" spc="-1" dirty="0">
                <a:solidFill>
                  <a:schemeClr val="bg1"/>
                </a:solidFill>
                <a:latin typeface="Secca KjG" panose="020B0503030003020504" pitchFamily="34" charset="0"/>
              </a:rPr>
              <a:t>Kindermitbestimmung (Hintergrund) </a:t>
            </a:r>
          </a:p>
        </p:txBody>
      </p:sp>
      <p:sp>
        <p:nvSpPr>
          <p:cNvPr id="91" name="TextShape 2"/>
          <p:cNvSpPr txBox="1"/>
          <p:nvPr/>
        </p:nvSpPr>
        <p:spPr>
          <a:xfrm>
            <a:off x="838080" y="1825560"/>
            <a:ext cx="11141218" cy="43509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de-DE" sz="1800" dirty="0">
                <a:solidFill>
                  <a:schemeClr val="bg1"/>
                </a:solidFill>
                <a:effectLst/>
                <a:latin typeface="Secca KjG" panose="020B05030300030205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fachwissenschaftlicher Begriff von „Mitbestimmung“ ist  „Partizipation“ 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de-DE" sz="1800" dirty="0">
                <a:solidFill>
                  <a:schemeClr val="bg1"/>
                </a:solidFill>
                <a:effectLst/>
                <a:latin typeface="Secca KjG" panose="020B05030300030205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Partizipation wird verstanden als verantwortliche Beteiligung der Betroffenen an der Verfügungsgewalt über ihre Gegenwart und Zukunft.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de-DE" sz="1800" dirty="0">
                <a:solidFill>
                  <a:schemeClr val="bg1"/>
                </a:solidFill>
                <a:effectLst/>
                <a:latin typeface="Secca KjG" panose="020B05030300030205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Echte Partizipation vollzieht sich immer freiwillig (nicht unter Zwang oder Vorgabe) und kann als Chance zur Mitgestaltung oder Selbstgestaltung verstanden werden.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de-DE" sz="1800" dirty="0">
                <a:solidFill>
                  <a:schemeClr val="bg1"/>
                </a:solidFill>
                <a:effectLst/>
                <a:latin typeface="Secca KjG" panose="020B05030300030205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Eine aktive Beteiligung an politischen und gesellschaftlichen Angelegenheiten fördert das Verständnis von Demokratie sowie die Selbstwirksamkeit der Betroffenen und bietet die Möglichkeit, eigene Anliegen und Interessen einzubringen.</a:t>
            </a:r>
          </a:p>
          <a:p>
            <a:pPr lvl="0" algn="just">
              <a:lnSpc>
                <a:spcPct val="150000"/>
              </a:lnSpc>
            </a:pPr>
            <a:endParaRPr lang="de-DE" dirty="0">
              <a:solidFill>
                <a:schemeClr val="bg1"/>
              </a:solidFill>
              <a:latin typeface="Secca KjG" panose="020B05030300030205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de-DE" sz="1400" i="1" dirty="0">
                <a:solidFill>
                  <a:schemeClr val="bg1"/>
                </a:solidFill>
                <a:latin typeface="Secca KjG" panose="020B05030300030205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nach: Stange, Waldemar (2002): Was ist Partizipation? Definitionen – Systematisierungen, Deutsches Kinderhilfswerk</a:t>
            </a:r>
            <a:r>
              <a:rPr lang="de-DE" dirty="0">
                <a:solidFill>
                  <a:schemeClr val="bg1"/>
                </a:solidFill>
                <a:latin typeface="Secca KjG" panose="020B05030300030205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de-DE" sz="1800" dirty="0">
              <a:solidFill>
                <a:schemeClr val="bg1"/>
              </a:solidFill>
              <a:effectLst/>
              <a:latin typeface="Secca KjG" panose="020B05030300030205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de-DE" sz="2800" b="0" strike="noStrike" spc="-1" dirty="0">
              <a:solidFill>
                <a:schemeClr val="bg1"/>
              </a:solidFill>
              <a:latin typeface="Secca KjG" panose="020B0503030003020504" pitchFamily="34" charset="0"/>
            </a:endParaRPr>
          </a:p>
        </p:txBody>
      </p:sp>
      <p:sp>
        <p:nvSpPr>
          <p:cNvPr id="92" name="TextShape 3"/>
          <p:cNvSpPr txBox="1"/>
          <p:nvPr/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14458613-2386-44BD-920D-C392256272B9}" type="slidenum">
              <a:rPr lang="de-DE" sz="1200" b="0" strike="noStrike" spc="-1">
                <a:solidFill>
                  <a:srgbClr val="D9D9D9">
                    <a:alpha val="40000"/>
                  </a:srgbClr>
                </a:solidFill>
                <a:latin typeface="Secca KjG"/>
              </a:rPr>
              <a:t>2</a:t>
            </a:fld>
            <a:endParaRPr lang="de-DE" sz="1200" b="0" strike="noStrike" spc="-1">
              <a:latin typeface="Calibri"/>
            </a:endParaRPr>
          </a:p>
        </p:txBody>
      </p:sp>
      <p:sp>
        <p:nvSpPr>
          <p:cNvPr id="93" name="TextShape 4"/>
          <p:cNvSpPr txBox="1"/>
          <p:nvPr/>
        </p:nvSpPr>
        <p:spPr>
          <a:xfrm>
            <a:off x="6172200" y="1825560"/>
            <a:ext cx="5181120" cy="43509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r>
              <a:rPr lang="de-DE" sz="3200" b="0" strike="noStrike" spc="-1" dirty="0">
                <a:solidFill>
                  <a:schemeClr val="bg1"/>
                </a:solidFill>
                <a:latin typeface="Secca KjG" panose="020B0503030003020504" pitchFamily="34" charset="0"/>
              </a:rPr>
              <a:t>Rechtliche Grundlagen der Beteiligung von Kindern </a:t>
            </a:r>
          </a:p>
        </p:txBody>
      </p:sp>
      <p:sp>
        <p:nvSpPr>
          <p:cNvPr id="91" name="TextShape 2"/>
          <p:cNvSpPr txBox="1"/>
          <p:nvPr/>
        </p:nvSpPr>
        <p:spPr>
          <a:xfrm>
            <a:off x="838080" y="1825560"/>
            <a:ext cx="11141218" cy="43509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de-DE" sz="1800" dirty="0">
                <a:solidFill>
                  <a:schemeClr val="bg1"/>
                </a:solidFill>
                <a:effectLst/>
                <a:latin typeface="Secca KjG" panose="020B05030300030205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Beteiligung von Kindern und Jugendlichen als wichtiges Grundprinzip der UN-Kinderrechtskonvention. In Artikel 12 wird betont, dass Kinder in allen Angelegenheiten, die sie betreffen, die Möglichkeit haben sollen, sich eine eigene Meinung zu bilden und diese Meinung auch einbringen zu können. 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de-DE" sz="1800" dirty="0">
                <a:solidFill>
                  <a:schemeClr val="bg1"/>
                </a:solidFill>
                <a:effectLst/>
                <a:latin typeface="Secca KjG" panose="020B05030300030205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Auch die EU-Grundrechtecharta (Art. 24) und die Landesverfassungen einiger Bundesländer (z.B. Verfassung des Landes Hessen, Art. 4) enthalten diesen Aspekt der Beteiligung von Kindern. </a:t>
            </a:r>
          </a:p>
        </p:txBody>
      </p:sp>
      <p:sp>
        <p:nvSpPr>
          <p:cNvPr id="92" name="TextShape 3"/>
          <p:cNvSpPr txBox="1"/>
          <p:nvPr/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14458613-2386-44BD-920D-C392256272B9}" type="slidenum">
              <a:rPr lang="de-DE" sz="1200" b="0" strike="noStrike" spc="-1">
                <a:solidFill>
                  <a:srgbClr val="D9D9D9">
                    <a:alpha val="40000"/>
                  </a:srgbClr>
                </a:solidFill>
                <a:latin typeface="Secca KjG"/>
              </a:rPr>
              <a:t>3</a:t>
            </a:fld>
            <a:endParaRPr lang="de-DE" sz="1200" b="0" strike="noStrike" spc="-1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6796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r>
              <a:rPr lang="de-DE" sz="3200" b="0" strike="noStrike" spc="-1" dirty="0">
                <a:solidFill>
                  <a:schemeClr val="bg1"/>
                </a:solidFill>
                <a:latin typeface="Secca KjG" panose="020B0503030003020504" pitchFamily="34" charset="0"/>
              </a:rPr>
              <a:t>Kindermitbestimmung in der KjG </a:t>
            </a:r>
          </a:p>
        </p:txBody>
      </p:sp>
      <p:sp>
        <p:nvSpPr>
          <p:cNvPr id="91" name="TextShape 2"/>
          <p:cNvSpPr txBox="1"/>
          <p:nvPr/>
        </p:nvSpPr>
        <p:spPr>
          <a:xfrm>
            <a:off x="838080" y="1825560"/>
            <a:ext cx="11141218" cy="43509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de-DE" sz="1800" dirty="0">
                <a:solidFill>
                  <a:schemeClr val="bg1"/>
                </a:solidFill>
                <a:effectLst/>
                <a:latin typeface="Secca KjG" panose="020B05030300030205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Kindermitbestimmung ist eine der Grundlagen der KjG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de-DE" sz="1800" dirty="0">
                <a:solidFill>
                  <a:schemeClr val="bg1"/>
                </a:solidFill>
                <a:effectLst/>
                <a:latin typeface="Secca KjG" panose="020B05030300030205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Forderungen: Neben einem allgemeinen Wahlrecht ohne Altersbegrenzung, braucht es wirksame altersgerechte und bedürfnisorientierte Kinder- und Jugendbeteiligungsverfahren. 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de-DE" dirty="0">
                <a:solidFill>
                  <a:schemeClr val="bg1"/>
                </a:solidFill>
                <a:latin typeface="Secca KjG" panose="020B05030300030205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de-DE" sz="1800" dirty="0">
                <a:solidFill>
                  <a:schemeClr val="bg1"/>
                </a:solidFill>
                <a:effectLst/>
                <a:latin typeface="Secca KjG" panose="020B05030300030205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ugendverbände wie die KjG bieten Räume in durch die Beteiligung von Kindern Selbstbestimmung gelebt werden kann und somit demokratische Haltungen und Verhaltensweisen erlebt, eingeübt und weiterentwickelt werden können.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de-DE" sz="1800" dirty="0">
                <a:solidFill>
                  <a:schemeClr val="bg1"/>
                </a:solidFill>
                <a:effectLst/>
                <a:latin typeface="Secca KjG" panose="020B05030300030205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KjG setzt das Prinzip der Kindermitbestimmung in Form von Projekten (Kinderstadt, Kindergipfel…) aber auch bei Gestaltung von Gruppenstunden oder Zeltlagern oder bei Mitgliederversammlungen um. 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de-DE" dirty="0">
              <a:solidFill>
                <a:schemeClr val="bg1"/>
              </a:solidFill>
              <a:latin typeface="Secca KjG" panose="020B05030300030205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de-DE" sz="1400" i="1" dirty="0">
                <a:solidFill>
                  <a:schemeClr val="bg1"/>
                </a:solidFill>
                <a:latin typeface="Secca KjG" panose="020B05030300030205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nach: Bundesstelle der Katholischen jungen Gemeinde e.V. : Die Welt in Kinderhände – Das kinder- und jugendpolitische Grundlagenpapier der KjG.</a:t>
            </a:r>
          </a:p>
        </p:txBody>
      </p:sp>
      <p:sp>
        <p:nvSpPr>
          <p:cNvPr id="92" name="TextShape 3"/>
          <p:cNvSpPr txBox="1"/>
          <p:nvPr/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14458613-2386-44BD-920D-C392256272B9}" type="slidenum">
              <a:rPr lang="de-DE" sz="1200" b="0" strike="noStrike" spc="-1">
                <a:solidFill>
                  <a:srgbClr val="D9D9D9">
                    <a:alpha val="40000"/>
                  </a:srgbClr>
                </a:solidFill>
                <a:latin typeface="Secca KjG"/>
              </a:rPr>
              <a:t>4</a:t>
            </a:fld>
            <a:endParaRPr lang="de-DE" sz="1200" b="0" strike="noStrike" spc="-1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27823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r>
              <a:rPr lang="de-DE" sz="3200" b="0" strike="noStrike" spc="-1" dirty="0">
                <a:solidFill>
                  <a:schemeClr val="bg1"/>
                </a:solidFill>
                <a:latin typeface="Secca KjG" panose="020B0503030003020504" pitchFamily="34" charset="0"/>
              </a:rPr>
              <a:t>Welcher Rahmen muss gegeben sein, damit Kindermitbestimmung gelingt? </a:t>
            </a:r>
          </a:p>
        </p:txBody>
      </p:sp>
      <p:sp>
        <p:nvSpPr>
          <p:cNvPr id="91" name="TextShape 2"/>
          <p:cNvSpPr txBox="1"/>
          <p:nvPr/>
        </p:nvSpPr>
        <p:spPr>
          <a:xfrm>
            <a:off x="838080" y="1825560"/>
            <a:ext cx="11141218" cy="43509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de-DE" sz="1800" dirty="0">
                <a:solidFill>
                  <a:schemeClr val="bg1"/>
                </a:solidFill>
                <a:effectLst/>
                <a:latin typeface="Secca KjG" panose="020B05030300030205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Kinder als „Partner“ sehen </a:t>
            </a:r>
            <a:r>
              <a:rPr lang="de-DE" sz="1800" dirty="0">
                <a:solidFill>
                  <a:schemeClr val="bg1"/>
                </a:solidFill>
                <a:effectLst/>
                <a:latin typeface="Secca KjG" panose="020B05030300030205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S</a:t>
            </a:r>
            <a:r>
              <a:rPr lang="de-DE" sz="1800" dirty="0">
                <a:solidFill>
                  <a:schemeClr val="bg1"/>
                </a:solidFill>
                <a:effectLst/>
                <a:latin typeface="Secca KjG" panose="020B05030300030205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prache und Sichtweise akzeptieren 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de-DE" dirty="0">
                <a:solidFill>
                  <a:schemeClr val="bg1"/>
                </a:solidFill>
                <a:latin typeface="Secca KjG" panose="020B05030300030205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Politik in kindergerechter Sprache </a:t>
            </a:r>
            <a:endParaRPr lang="de-DE" sz="1800" dirty="0">
              <a:solidFill>
                <a:schemeClr val="bg1"/>
              </a:solidFill>
              <a:effectLst/>
              <a:latin typeface="Secca KjG" panose="020B05030300030205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de-DE" sz="1800" dirty="0">
                <a:solidFill>
                  <a:schemeClr val="bg1"/>
                </a:solidFill>
                <a:effectLst/>
                <a:latin typeface="Secca KjG" panose="020B05030300030205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Kinder mit deren Wünschen, Ängsten und Fähigkeiten im Vordergrund (konkreter Bezug zur Lebenswelt)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de-DE" sz="1800" dirty="0">
                <a:solidFill>
                  <a:schemeClr val="bg1"/>
                </a:solidFill>
                <a:effectLst/>
                <a:latin typeface="Secca KjG" panose="020B05030300030205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Formen und Strukturen, die ermöglichen, Neues auszuprobieren 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de-DE" sz="1800" dirty="0">
                <a:solidFill>
                  <a:schemeClr val="bg1"/>
                </a:solidFill>
                <a:effectLst/>
                <a:latin typeface="Secca KjG" panose="020B05030300030205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entspannte und freudige Stimmung</a:t>
            </a:r>
          </a:p>
        </p:txBody>
      </p:sp>
      <p:sp>
        <p:nvSpPr>
          <p:cNvPr id="92" name="TextShape 3"/>
          <p:cNvSpPr txBox="1"/>
          <p:nvPr/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14458613-2386-44BD-920D-C392256272B9}" type="slidenum">
              <a:rPr lang="de-DE" sz="1200" b="0" strike="noStrike" spc="-1">
                <a:solidFill>
                  <a:srgbClr val="D9D9D9">
                    <a:alpha val="40000"/>
                  </a:srgbClr>
                </a:solidFill>
                <a:latin typeface="Secca KjG"/>
              </a:rPr>
              <a:t>5</a:t>
            </a:fld>
            <a:endParaRPr lang="de-DE" sz="1200" b="0" strike="noStrike" spc="-1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54410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402120" y="5102280"/>
            <a:ext cx="6516360" cy="14997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r">
              <a:lnSpc>
                <a:spcPct val="90000"/>
              </a:lnSpc>
            </a:pPr>
            <a:r>
              <a:rPr lang="de-DE" sz="5000" b="1" strike="noStrike" spc="-1">
                <a:solidFill>
                  <a:srgbClr val="006D84"/>
                </a:solidFill>
                <a:latin typeface="Secca KjG"/>
              </a:rPr>
              <a:t>Vielen Dank!</a:t>
            </a:r>
            <a:endParaRPr lang="de-DE" sz="5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TextShape 2"/>
          <p:cNvSpPr txBox="1"/>
          <p:nvPr/>
        </p:nvSpPr>
        <p:spPr>
          <a:xfrm>
            <a:off x="7425360" y="5102280"/>
            <a:ext cx="4364280" cy="14997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de-DE" sz="2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5810437A-04A8-42E6-A87E-443A9AED1736}" type="slidenum">
              <a:t>6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372</Words>
  <Application>Microsoft Office PowerPoint</Application>
  <PresentationFormat>Breitbild</PresentationFormat>
  <Paragraphs>32</Paragraphs>
  <Slides>6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Secca KjG</vt:lpstr>
      <vt:lpstr>Symbol</vt:lpstr>
      <vt:lpstr>Office Theme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/>
  <dc:description/>
  <cp:lastModifiedBy>Johannes Vock</cp:lastModifiedBy>
  <cp:revision>188</cp:revision>
  <dcterms:created xsi:type="dcterms:W3CDTF">2023-01-24T18:18:00Z</dcterms:created>
  <dcterms:modified xsi:type="dcterms:W3CDTF">2023-01-24T18:35:15Z</dcterms:modified>
  <dc:language>de-DE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</vt:i4>
  </property>
  <property fmtid="{D5CDD505-2E9C-101B-9397-08002B2CF9AE}" pid="8" name="PresentationFormat">
    <vt:lpwstr>Breitbild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4</vt:i4>
  </property>
</Properties>
</file>