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57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36" d="100"/>
          <a:sy n="36" d="100"/>
        </p:scale>
        <p:origin x="372" y="1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Folie mittels Klicken verschieben</a:t>
            </a: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2000" b="0" strike="noStrike" spc="-1">
                <a:latin typeface="Calibri"/>
              </a:rPr>
              <a:t>Format der Notizen mittels Klicken bearbeiten</a:t>
            </a:r>
          </a:p>
        </p:txBody>
      </p:sp>
      <p:sp>
        <p:nvSpPr>
          <p:cNvPr id="8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Calibri"/>
              </a:rPr>
              <a:t>&lt;Kopfzeile&gt;</a:t>
            </a:r>
          </a:p>
        </p:txBody>
      </p:sp>
      <p:sp>
        <p:nvSpPr>
          <p:cNvPr id="86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>
              <a:defRPr lang="de-DE" sz="1400" b="0" strike="noStrike" spc="-1">
                <a:latin typeface="Calibri"/>
              </a:defRPr>
            </a:lvl1pPr>
          </a:lstStyle>
          <a:p>
            <a:pPr algn="r"/>
            <a:r>
              <a:rPr lang="de-DE" sz="1400" b="0" strike="noStrike" spc="-1">
                <a:latin typeface="Calibri"/>
              </a:rPr>
              <a:t>&lt;Datum/Uhrzeit&gt;</a:t>
            </a:r>
          </a:p>
        </p:txBody>
      </p:sp>
      <p:sp>
        <p:nvSpPr>
          <p:cNvPr id="87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lang="de-DE" sz="1400" b="0" strike="noStrike" spc="-1">
                <a:latin typeface="Calibri"/>
              </a:defRPr>
            </a:lvl1pPr>
          </a:lstStyle>
          <a:p>
            <a:r>
              <a:rPr lang="de-DE" sz="1400" b="0" strike="noStrike" spc="-1">
                <a:latin typeface="Calibri"/>
              </a:rPr>
              <a:t>&lt;Fußzeile&gt;</a:t>
            </a:r>
          </a:p>
        </p:txBody>
      </p:sp>
      <p:sp>
        <p:nvSpPr>
          <p:cNvPr id="88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r">
              <a:defRPr lang="de-DE" sz="1400" b="0" strike="noStrike" spc="-1">
                <a:latin typeface="Calibri"/>
              </a:defRPr>
            </a:lvl1pPr>
          </a:lstStyle>
          <a:p>
            <a:pPr algn="r"/>
            <a:fld id="{0667FD99-E38A-41FA-9506-459DC033E628}" type="slidenum">
              <a:rPr lang="de-DE" sz="1400" b="0" strike="noStrike" spc="-1">
                <a:latin typeface="Calibri"/>
              </a:rPr>
              <a:t>‹Nr.›</a:t>
            </a:fld>
            <a:endParaRPr lang="de-DE" sz="1400" b="0" strike="noStrike" spc="-1"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Calibri"/>
            </a:endParaRPr>
          </a:p>
        </p:txBody>
      </p:sp>
      <p:sp>
        <p:nvSpPr>
          <p:cNvPr id="10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1B880F4-A62C-4995-A7E4-589E17D71B55}" type="slidenum">
              <a:rPr lang="de-DE" sz="1200" b="0" strike="noStrike" spc="-1">
                <a:latin typeface="Calibri"/>
              </a:rPr>
              <a:t>1</a:t>
            </a:fld>
            <a:endParaRPr lang="de-DE" sz="1200" b="0" strike="noStrike" spc="-1"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Calibri"/>
            </a:endParaRPr>
          </a:p>
        </p:txBody>
      </p:sp>
      <p:sp>
        <p:nvSpPr>
          <p:cNvPr id="10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81466785-017F-4C79-967C-78BFFB639AD7}" type="slidenum">
              <a:rPr lang="de-DE" sz="1200" b="0" strike="noStrike" spc="-1">
                <a:latin typeface="Calibri"/>
              </a:rPr>
              <a:t>6</a:t>
            </a:fld>
            <a:endParaRPr lang="de-DE" sz="1200" b="0" strike="noStrike" spc="-1"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CBAC6BA-BC19-420A-BB70-23F766CEAAF1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DE76A70-1308-4ECB-A9C8-27FF5014C5E8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AF79F97-CE85-4CAB-AF51-9040F9106222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BA828CE-7267-4ACB-AEE0-53C2616C0A7F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901C45A-3034-4875-A796-37EBB097A21D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EC8D3FD-A40D-43C2-A469-7C5867BDF87C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BD97691-EF6C-407F-B5FE-34B4BD98AD83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D09BFD0-0B2F-41EB-BE6C-ADDC97C7FB78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2708278-62A2-4293-A2CC-801B93A96B86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C0723CF-83E4-4370-AC4A-D98B02B17C87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99B880D-53FC-4CE7-A700-476E41ED7BC7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7499CC-E036-4CC6-8309-B74E93B113C6}" type="slidenum">
              <a:t>‹Nr.›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547E3D5-C2A0-4228-AB51-5D6141771F4F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9C67EB3-13A2-4FD3-B2E7-B550542166C8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BF868CF-C0E6-4970-B6FA-590260F2C68B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BB4A2EF-8115-45D9-BEEE-803FF6B048CB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BDFE147-548A-408C-8A60-BBBB8D1E180F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212E6F4-03BF-4A15-A2AD-44D1836BA11D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94DCC6B-0BB2-4EFF-81BC-CA62E8201264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5DAA48A-E723-40CC-ACB2-F7F522E96A85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C457DC3-1442-48EC-B9E4-A10A2FAD7E6E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C1CF364-D5CE-4961-9229-EED5EB228B6E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570D30F-B042-4776-AE8F-6EE83FB8DA9C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82AF4F8-330D-401F-B5F4-D0BF733DE65D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de-DE" sz="6000" b="0" strike="noStrike" spc="-1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lang="de-DE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0" strike="noStrike" spc="-1">
                <a:solidFill>
                  <a:srgbClr val="8B8B8B"/>
                </a:solidFill>
                <a:latin typeface="Calibri"/>
              </a:rPr>
              <a:t>Mastertextformat bearbeiten</a:t>
            </a:r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de-DE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</a:rPr>
              <a:t>&lt;Datum/Uhrzeit&gt;</a:t>
            </a:r>
            <a:endParaRPr lang="de-DE" sz="1200" b="0" strike="noStrike" spc="-1"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lang="de-DE" sz="1400" b="0" strike="noStrike" spc="-1">
                <a:latin typeface="Calibri"/>
              </a:defRPr>
            </a:lvl1pPr>
          </a:lstStyle>
          <a:p>
            <a:pPr algn="ctr"/>
            <a:r>
              <a:rPr lang="de-DE" sz="1400" b="0" strike="noStrike" spc="-1">
                <a:latin typeface="Calibri"/>
              </a:rPr>
              <a:t>&lt;Fußzeile&gt;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lang="de-DE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47566B35-F215-4BD2-BCE0-9D82586F84EB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Mastertextformat bearbeiten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Zweite Ebene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Dritte Ebene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Ebene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Mastertextformat bearbeiten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Zweite Ebene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Dritte Ebene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Ebene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de-DE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</a:rPr>
              <a:t>&lt;Datum/Uhrzeit&gt;</a:t>
            </a:r>
            <a:endParaRPr lang="de-DE" sz="1200" b="0" strike="noStrike" spc="-1"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lang="de-DE" sz="1400" b="0" strike="noStrike" spc="-1">
                <a:latin typeface="Calibri"/>
              </a:defRPr>
            </a:lvl1pPr>
          </a:lstStyle>
          <a:p>
            <a:pPr algn="ctr"/>
            <a:r>
              <a:rPr lang="de-DE" sz="1400" b="0" strike="noStrike" spc="-1">
                <a:latin typeface="Calibri"/>
              </a:rPr>
              <a:t>&lt;Fußzeile&gt;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lang="de-DE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5DC4E5ED-5B20-4E5A-9A5B-024803057903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740520" y="5046840"/>
            <a:ext cx="10515240" cy="1499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4000" b="0" strike="noStrike" spc="-1" dirty="0">
                <a:solidFill>
                  <a:srgbClr val="FFFFFF"/>
                </a:solidFill>
                <a:latin typeface="Secca KjG" panose="020B0503030003020504" pitchFamily="34" charset="0"/>
              </a:rPr>
              <a:t>Kindermitbestimmung in der KjG</a:t>
            </a:r>
            <a:endParaRPr lang="de-DE" sz="4000" b="0" strike="noStrike" spc="-1" dirty="0">
              <a:solidFill>
                <a:srgbClr val="000000"/>
              </a:solidFill>
              <a:latin typeface="Secca KjG" panose="020B05030300030205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de-DE" sz="3200" b="0" strike="noStrike" spc="-1" dirty="0">
                <a:solidFill>
                  <a:schemeClr val="bg1"/>
                </a:solidFill>
                <a:latin typeface="Secca KjG" panose="020B0503030003020504" pitchFamily="34" charset="0"/>
              </a:rPr>
              <a:t>Kindermitbestimmung (Hintergrund) 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1141218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fachwissenschaftlicher Begriff von „Mitbestimmung“ ist  „Partizipation“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Partizipation wird verstanden als verantwortliche Beteiligung der Betroffenen an der Verfügungsgewalt über ihre Gegenwart und Zukunft.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Echte Partizipation vollzieht sich immer freiwillig (nicht unter Zwang oder Vorgabe) und kann als Chance zur Mitgestaltung oder Selbstgestaltung verstanden werden.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aktive Beteiligung an politischen und gesellschaftlichen Angelegenheiten fördert das Verständnis von Demokratie sowie die Selbstwirksamkeit der Betroffenen und bietet die Möglichkeit, eigene Anliegen und Interessen einzubringen.</a:t>
            </a:r>
          </a:p>
          <a:p>
            <a:pPr lvl="0" algn="just">
              <a:lnSpc>
                <a:spcPct val="150000"/>
              </a:lnSpc>
            </a:pPr>
            <a:endParaRPr lang="de-DE" dirty="0">
              <a:solidFill>
                <a:schemeClr val="bg1"/>
              </a:solidFill>
              <a:latin typeface="Secca KjG" panose="020B05030300030205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de-DE" sz="1400" i="1" dirty="0">
                <a:solidFill>
                  <a:schemeClr val="bg1"/>
                </a:solidFill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nach: Stange, Waldemar (2002): Was ist Partizipation? Definitionen – Systematisierungen, Deutsches Kinderhilfswerk</a:t>
            </a:r>
            <a:r>
              <a:rPr lang="de-DE" dirty="0">
                <a:solidFill>
                  <a:schemeClr val="bg1"/>
                </a:solidFill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DE" sz="1800" dirty="0">
              <a:solidFill>
                <a:schemeClr val="bg1"/>
              </a:solidFill>
              <a:effectLst/>
              <a:latin typeface="Secca KjG" panose="020B05030300030205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de-DE" sz="2800" b="0" strike="noStrike" spc="-1" dirty="0">
              <a:solidFill>
                <a:schemeClr val="bg1"/>
              </a:solidFill>
              <a:latin typeface="Secca KjG" panose="020B0503030003020504" pitchFamily="34" charset="0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4458613-2386-44BD-920D-C392256272B9}" type="slidenum">
              <a:rPr lang="de-DE" sz="1200" b="0" strike="noStrike" spc="-1">
                <a:solidFill>
                  <a:srgbClr val="D9D9D9">
                    <a:alpha val="40000"/>
                  </a:srgbClr>
                </a:solidFill>
                <a:latin typeface="Secca KjG"/>
              </a:rPr>
              <a:t>2</a:t>
            </a:fld>
            <a:endParaRPr lang="de-DE" sz="1200" b="0" strike="noStrike" spc="-1">
              <a:latin typeface="Calibri"/>
            </a:endParaRPr>
          </a:p>
        </p:txBody>
      </p:sp>
      <p:sp>
        <p:nvSpPr>
          <p:cNvPr id="93" name="TextShape 4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de-DE" sz="3200" b="0" strike="noStrike" spc="-1" dirty="0">
                <a:solidFill>
                  <a:schemeClr val="bg1"/>
                </a:solidFill>
                <a:latin typeface="Secca KjG" panose="020B0503030003020504" pitchFamily="34" charset="0"/>
              </a:rPr>
              <a:t>Rechtliche Grundlagen der Beteiligung von Kindern 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1141218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Beteiligung von Kindern und Jugendlichen als wichtiges Grundprinzip der UN-Kinderrechtskonvention. In Artikel 12 wird betont, dass Kinder in allen Angelegenheiten, die sie betreffen, die Möglichkeit haben sollen, sich eine eigene Meinung zu bilden und diese Meinung auch einbringen zu können.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Auch die EU-Grundrechtecharta (Art. 24) und die Landesverfassungen einiger Bundesländer (z.B. Verfassung des Landes Hessen, Art. 4) enthalten diesen Aspekt der Beteiligung von Kindern. </a:t>
            </a:r>
          </a:p>
        </p:txBody>
      </p:sp>
      <p:sp>
        <p:nvSpPr>
          <p:cNvPr id="92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4458613-2386-44BD-920D-C392256272B9}" type="slidenum">
              <a:rPr lang="de-DE" sz="1200" b="0" strike="noStrike" spc="-1">
                <a:solidFill>
                  <a:srgbClr val="D9D9D9">
                    <a:alpha val="40000"/>
                  </a:srgbClr>
                </a:solidFill>
                <a:latin typeface="Secca KjG"/>
              </a:rPr>
              <a:t>3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679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de-DE" sz="3200" b="0" strike="noStrike" spc="-1" dirty="0">
                <a:solidFill>
                  <a:schemeClr val="bg1"/>
                </a:solidFill>
                <a:latin typeface="Secca KjG" panose="020B0503030003020504" pitchFamily="34" charset="0"/>
              </a:rPr>
              <a:t>Kindermitbestimmung in der KjG 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1141218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Kindermitbestimmung ist eine der Grundlagen der KjG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Forderungen: Neben einem allgemeinen Wahlrecht ohne Altersbegrenzung, braucht es wirksame altersgerechte und bedürfnisorientierte Kinder- und Jugendbeteiligungsverfahren.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dirty="0">
                <a:solidFill>
                  <a:schemeClr val="bg1"/>
                </a:solidFill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ugendverbände wie die KjG bieten Räume in durch die Beteiligung von Kindern Selbstbestimmung gelebt werden kann und somit demokratische Haltungen und Verhaltensweisen erlebt, eingeübt und weiterentwickelt werden können.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KjG setzt das Prinzip der Kindermitbestimmung in Form von Projekten (Kinderstadt, Kindergipfel…) aber auch bei Gestaltung von Gruppenstunden oder Zeltlagern oder bei Mitgliederversammlungen um.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de-DE" dirty="0">
              <a:solidFill>
                <a:schemeClr val="bg1"/>
              </a:solidFill>
              <a:latin typeface="Secca KjG" panose="020B05030300030205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de-DE" sz="1400" i="1" dirty="0">
                <a:solidFill>
                  <a:schemeClr val="bg1"/>
                </a:solidFill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nach: Bundesstelle der Katholischen jungen Gemeinde e.V. : Die Welt in Kinderhände – Das kinder- und jugendpolitische Grundlagenpapier der KjG.</a:t>
            </a:r>
          </a:p>
        </p:txBody>
      </p:sp>
      <p:sp>
        <p:nvSpPr>
          <p:cNvPr id="92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4458613-2386-44BD-920D-C392256272B9}" type="slidenum">
              <a:rPr lang="de-DE" sz="1200" b="0" strike="noStrike" spc="-1">
                <a:solidFill>
                  <a:srgbClr val="D9D9D9">
                    <a:alpha val="40000"/>
                  </a:srgbClr>
                </a:solidFill>
                <a:latin typeface="Secca KjG"/>
              </a:rPr>
              <a:t>4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7823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de-DE" sz="3200" b="0" strike="noStrike" spc="-1" dirty="0">
                <a:solidFill>
                  <a:schemeClr val="bg1"/>
                </a:solidFill>
                <a:latin typeface="Secca KjG" panose="020B0503030003020504" pitchFamily="34" charset="0"/>
              </a:rPr>
              <a:t>Welcher Rahmen muss gegeben sein, damit Kindermitbestimmung gelingt? 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1141218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 als „Partner“ sehen </a:t>
            </a: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S</a:t>
            </a: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prache und Sichtweise akzeptieren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dirty="0">
                <a:solidFill>
                  <a:schemeClr val="bg1"/>
                </a:solidFill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Politik in kindergerechter Sprache </a:t>
            </a:r>
            <a:endParaRPr lang="de-DE" sz="1800" dirty="0">
              <a:solidFill>
                <a:schemeClr val="bg1"/>
              </a:solidFill>
              <a:effectLst/>
              <a:latin typeface="Secca KjG" panose="020B05030300030205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 mit deren Wünschen, Ängsten und Fähigkeiten im Vordergrund (konkreter Bezug zur Lebenswelt)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Formen und Strukturen, die ermöglichen, Neues auszuprobieren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solidFill>
                  <a:schemeClr val="bg1"/>
                </a:solidFill>
                <a:effectLst/>
                <a:latin typeface="Secca KjG" panose="020B05030300030205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entspannte und freudige Stimmung</a:t>
            </a:r>
          </a:p>
        </p:txBody>
      </p:sp>
      <p:sp>
        <p:nvSpPr>
          <p:cNvPr id="92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4458613-2386-44BD-920D-C392256272B9}" type="slidenum">
              <a:rPr lang="de-DE" sz="1200" b="0" strike="noStrike" spc="-1">
                <a:solidFill>
                  <a:srgbClr val="D9D9D9">
                    <a:alpha val="40000"/>
                  </a:srgbClr>
                </a:solidFill>
                <a:latin typeface="Secca KjG"/>
              </a:rPr>
              <a:t>5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4410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02120" y="5102280"/>
            <a:ext cx="6516360" cy="14997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de-DE" sz="5000" b="1" strike="noStrike" spc="-1">
                <a:solidFill>
                  <a:srgbClr val="006D84"/>
                </a:solidFill>
                <a:latin typeface="Secca KjG"/>
              </a:rPr>
              <a:t>Vielen Dank!</a:t>
            </a:r>
            <a:endParaRPr lang="de-DE" sz="5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7425360" y="5102280"/>
            <a:ext cx="4364280" cy="14997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810437A-04A8-42E6-A87E-443A9AED1736}" type="slidenum">
              <a:t>6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372</Words>
  <Application>Microsoft Office PowerPoint</Application>
  <PresentationFormat>Breitbild</PresentationFormat>
  <Paragraphs>32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Secca KjG</vt:lpstr>
      <vt:lpstr>Symbol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/>
  <dc:description/>
  <cp:lastModifiedBy>Johannes Vock</cp:lastModifiedBy>
  <cp:revision>188</cp:revision>
  <dcterms:created xsi:type="dcterms:W3CDTF">2023-01-24T18:18:00Z</dcterms:created>
  <dcterms:modified xsi:type="dcterms:W3CDTF">2023-01-24T18:35:15Z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Breitbild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